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4" r:id="rId1"/>
  </p:sldMasterIdLst>
  <p:notesMasterIdLst>
    <p:notesMasterId r:id="rId52"/>
  </p:notesMasterIdLst>
  <p:handoutMasterIdLst>
    <p:handoutMasterId r:id="rId53"/>
  </p:handoutMasterIdLst>
  <p:sldIdLst>
    <p:sldId id="1022" r:id="rId2"/>
    <p:sldId id="1063" r:id="rId3"/>
    <p:sldId id="1023" r:id="rId4"/>
    <p:sldId id="1024" r:id="rId5"/>
    <p:sldId id="1025" r:id="rId6"/>
    <p:sldId id="1041" r:id="rId7"/>
    <p:sldId id="1029" r:id="rId8"/>
    <p:sldId id="1026" r:id="rId9"/>
    <p:sldId id="1028" r:id="rId10"/>
    <p:sldId id="1030" r:id="rId11"/>
    <p:sldId id="1031" r:id="rId12"/>
    <p:sldId id="1027" r:id="rId13"/>
    <p:sldId id="1033" r:id="rId14"/>
    <p:sldId id="1032" r:id="rId15"/>
    <p:sldId id="1065" r:id="rId16"/>
    <p:sldId id="1034" r:id="rId17"/>
    <p:sldId id="1007" r:id="rId18"/>
    <p:sldId id="1019" r:id="rId19"/>
    <p:sldId id="1020" r:id="rId20"/>
    <p:sldId id="1035" r:id="rId21"/>
    <p:sldId id="1037" r:id="rId22"/>
    <p:sldId id="1036" r:id="rId23"/>
    <p:sldId id="1038" r:id="rId24"/>
    <p:sldId id="1039" r:id="rId25"/>
    <p:sldId id="1064" r:id="rId26"/>
    <p:sldId id="1040" r:id="rId27"/>
    <p:sldId id="1042" r:id="rId28"/>
    <p:sldId id="1045" r:id="rId29"/>
    <p:sldId id="1066" r:id="rId30"/>
    <p:sldId id="1067" r:id="rId31"/>
    <p:sldId id="1068" r:id="rId32"/>
    <p:sldId id="1069" r:id="rId33"/>
    <p:sldId id="1046" r:id="rId34"/>
    <p:sldId id="1043" r:id="rId35"/>
    <p:sldId id="1048" r:id="rId36"/>
    <p:sldId id="1050" r:id="rId37"/>
    <p:sldId id="1049" r:id="rId38"/>
    <p:sldId id="1047" r:id="rId39"/>
    <p:sldId id="1053" r:id="rId40"/>
    <p:sldId id="1054" r:id="rId41"/>
    <p:sldId id="1052" r:id="rId42"/>
    <p:sldId id="1044" r:id="rId43"/>
    <p:sldId id="1055" r:id="rId44"/>
    <p:sldId id="1056" r:id="rId45"/>
    <p:sldId id="1057" r:id="rId46"/>
    <p:sldId id="1058" r:id="rId47"/>
    <p:sldId id="1061" r:id="rId48"/>
    <p:sldId id="1060" r:id="rId49"/>
    <p:sldId id="970" r:id="rId50"/>
    <p:sldId id="10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dy" id="{78AD36A2-6CF5-4456-A4E9-2B1404CB14F5}">
          <p14:sldIdLst>
            <p14:sldId id="1022"/>
            <p14:sldId id="1063"/>
            <p14:sldId id="1023"/>
            <p14:sldId id="1024"/>
            <p14:sldId id="1025"/>
            <p14:sldId id="1041"/>
            <p14:sldId id="1029"/>
            <p14:sldId id="1026"/>
            <p14:sldId id="1028"/>
            <p14:sldId id="1030"/>
            <p14:sldId id="1031"/>
            <p14:sldId id="1027"/>
            <p14:sldId id="1033"/>
            <p14:sldId id="1032"/>
            <p14:sldId id="1065"/>
            <p14:sldId id="1034"/>
            <p14:sldId id="1007"/>
            <p14:sldId id="1019"/>
            <p14:sldId id="1020"/>
            <p14:sldId id="1035"/>
            <p14:sldId id="1037"/>
            <p14:sldId id="1036"/>
            <p14:sldId id="1038"/>
            <p14:sldId id="1039"/>
            <p14:sldId id="1064"/>
            <p14:sldId id="1040"/>
            <p14:sldId id="1042"/>
            <p14:sldId id="1045"/>
            <p14:sldId id="1066"/>
            <p14:sldId id="1067"/>
            <p14:sldId id="1068"/>
            <p14:sldId id="1069"/>
            <p14:sldId id="1046"/>
            <p14:sldId id="1043"/>
            <p14:sldId id="1048"/>
            <p14:sldId id="1050"/>
            <p14:sldId id="1049"/>
            <p14:sldId id="1047"/>
            <p14:sldId id="1053"/>
            <p14:sldId id="1054"/>
            <p14:sldId id="1052"/>
            <p14:sldId id="1044"/>
            <p14:sldId id="1055"/>
            <p14:sldId id="1056"/>
            <p14:sldId id="1057"/>
            <p14:sldId id="1058"/>
            <p14:sldId id="1061"/>
            <p14:sldId id="1060"/>
            <p14:sldId id="970"/>
            <p14:sldId id="10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2" userDrawn="1">
          <p15:clr>
            <a:srgbClr val="A4A3A4"/>
          </p15:clr>
        </p15:guide>
        <p15:guide id="4" pos="1824" userDrawn="1">
          <p15:clr>
            <a:srgbClr val="A4A3A4"/>
          </p15:clr>
        </p15:guide>
        <p15:guide id="5" pos="5856" userDrawn="1">
          <p15:clr>
            <a:srgbClr val="A4A3A4"/>
          </p15:clr>
        </p15:guide>
        <p15:guide id="6" orient="horz" pos="2208" userDrawn="1">
          <p15:clr>
            <a:srgbClr val="A4A3A4"/>
          </p15:clr>
        </p15:guide>
        <p15:guide id="7" pos="2832" userDrawn="1">
          <p15:clr>
            <a:srgbClr val="A4A3A4"/>
          </p15:clr>
        </p15:guide>
        <p15:guide id="8" pos="4848" userDrawn="1">
          <p15:clr>
            <a:srgbClr val="A4A3A4"/>
          </p15:clr>
        </p15:guide>
        <p15:guide id="9" pos="864" userDrawn="1">
          <p15:clr>
            <a:srgbClr val="A4A3A4"/>
          </p15:clr>
        </p15:guide>
        <p15:guide id="10" pos="6816" userDrawn="1">
          <p15:clr>
            <a:srgbClr val="A4A3A4"/>
          </p15:clr>
        </p15:guide>
        <p15:guide id="11" orient="horz" pos="1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29BC7"/>
    <a:srgbClr val="296AB0"/>
    <a:srgbClr val="305A8C"/>
    <a:srgbClr val="05002B"/>
    <a:srgbClr val="6D6E71"/>
    <a:srgbClr val="999999"/>
    <a:srgbClr val="FFC261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6B084-9788-435D-824A-FBC480E59D2E}" v="6" dt="2024-12-13T18:55:51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44134" autoAdjust="0"/>
  </p:normalViewPr>
  <p:slideViewPr>
    <p:cSldViewPr snapToGrid="0" showGuides="1">
      <p:cViewPr varScale="1">
        <p:scale>
          <a:sx n="85" d="100"/>
          <a:sy n="85" d="100"/>
        </p:scale>
        <p:origin x="360" y="280"/>
      </p:cViewPr>
      <p:guideLst>
        <p:guide orient="horz" pos="2160"/>
        <p:guide pos="3840"/>
        <p:guide orient="horz" pos="1872"/>
        <p:guide pos="1824"/>
        <p:guide pos="5856"/>
        <p:guide orient="horz" pos="2208"/>
        <p:guide pos="2832"/>
        <p:guide pos="4848"/>
        <p:guide pos="864"/>
        <p:guide pos="6816"/>
        <p:guide orient="horz" pos="17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20"/>
    </p:cViewPr>
  </p:sorterViewPr>
  <p:notesViewPr>
    <p:cSldViewPr snapToGrid="0" showGuides="1">
      <p:cViewPr varScale="1">
        <p:scale>
          <a:sx n="124" d="100"/>
          <a:sy n="124" d="100"/>
        </p:scale>
        <p:origin x="665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E27112-9D8F-4AD1-A2E9-26F0EFE16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62813-B424-49FA-AC6A-6614BD6426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35288-65CB-48B9-89E2-748D4922EF1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88023-AD2B-4FA0-8365-E216A94E75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1D793-EBAC-40BD-997B-A49BEC226D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5A445-D6A0-4B6D-880B-450B28AC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1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B8D26-8844-4DC5-91B5-4ACFA277647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2F74D-49D7-4E65-8719-58DA65FA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6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2F74D-49D7-4E65-8719-58DA65FA8D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4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7C0D-2CE5-49C1-9D9C-31B170A4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99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-8">
            <a:extLst>
              <a:ext uri="{FF2B5EF4-FFF2-40B4-BE49-F238E27FC236}">
                <a16:creationId xmlns:a16="http://schemas.microsoft.com/office/drawing/2014/main" id="{6F3C441C-4B9B-44EA-B30B-8A8A150E894E}"/>
              </a:ext>
            </a:extLst>
          </p:cNvPr>
          <p:cNvPicPr/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76200"/>
            <a:ext cx="952500" cy="454025"/>
          </a:xfrm>
          <a:prstGeom prst="rect">
            <a:avLst/>
          </a:prstGeom>
          <a:ln>
            <a:solidFill>
              <a:srgbClr val="628EB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FF3F3C-B603-4231-9517-AA4D3B4D6108}"/>
              </a:ext>
            </a:extLst>
          </p:cNvPr>
          <p:cNvSpPr txBox="1"/>
          <p:nvPr userDrawn="1"/>
        </p:nvSpPr>
        <p:spPr>
          <a:xfrm>
            <a:off x="9954228" y="76200"/>
            <a:ext cx="2161571" cy="4540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pc="100" baseline="0" dirty="0">
                <a:solidFill>
                  <a:srgbClr val="F8CF1A"/>
                </a:solidFill>
                <a:latin typeface="Franklin Gothic Demi" panose="020B0703020102020204" pitchFamily="34" charset="0"/>
              </a:rPr>
              <a:t>ALWAYS LEADING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D53AA51-1D88-4849-8858-8E0A1AA8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6201"/>
            <a:ext cx="9023913" cy="4540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marL="18288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EDCCE-3304-0148-D2CD-923437FFC7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0" y="6407780"/>
            <a:ext cx="1312268" cy="3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1600" kern="1200" cap="none" spc="200" baseline="0" smtClean="0">
          <a:solidFill>
            <a:srgbClr val="296AB0"/>
          </a:solidFill>
          <a:latin typeface="Franklin Gothic Heavy" panose="020B09030201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Medium" panose="020B06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Medium" panose="020B06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Medium" panose="020B06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Medium" panose="020B06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Medium" panose="020B06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orient="horz" pos="48" userDrawn="1">
          <p15:clr>
            <a:srgbClr val="F26B43"/>
          </p15:clr>
        </p15:guide>
        <p15:guide id="4" pos="48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pos="7632" userDrawn="1">
          <p15:clr>
            <a:srgbClr val="F26B43"/>
          </p15:clr>
        </p15:guide>
        <p15:guide id="7" orient="horz" pos="4320" userDrawn="1">
          <p15:clr>
            <a:srgbClr val="F26B43"/>
          </p15:clr>
        </p15:guide>
        <p15:guide id="8" orient="horz" pos="4272" userDrawn="1">
          <p15:clr>
            <a:srgbClr val="F26B43"/>
          </p15:clr>
        </p15:guide>
        <p15:guide id="9" orient="horz" pos="336" userDrawn="1">
          <p15:clr>
            <a:srgbClr val="F26B43"/>
          </p15:clr>
        </p15:guide>
        <p15:guide id="10" orient="horz" pos="384" userDrawn="1">
          <p15:clr>
            <a:srgbClr val="F26B43"/>
          </p15:clr>
        </p15:guide>
        <p15:guide id="11" orient="horz" pos="4032" userDrawn="1">
          <p15:clr>
            <a:srgbClr val="F26B43"/>
          </p15:clr>
        </p15:guide>
        <p15:guide id="12" orient="horz" pos="3984" userDrawn="1">
          <p15:clr>
            <a:srgbClr val="F26B43"/>
          </p15:clr>
        </p15:guide>
        <p15:guide id="13" pos="600" userDrawn="1">
          <p15:clr>
            <a:srgbClr val="F26B43"/>
          </p15:clr>
        </p15:guide>
        <p15:guide id="15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svg"/><Relationship Id="rId7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svg"/><Relationship Id="rId7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3.svg"/><Relationship Id="rId2" Type="http://schemas.openxmlformats.org/officeDocument/2006/relationships/image" Target="../media/image48.png"/><Relationship Id="rId16" Type="http://schemas.openxmlformats.org/officeDocument/2006/relationships/hyperlink" Target="mailto:misoule@sentine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.png"/><Relationship Id="rId5" Type="http://schemas.openxmlformats.org/officeDocument/2006/relationships/image" Target="../media/image51.svg"/><Relationship Id="rId15" Type="http://schemas.openxmlformats.org/officeDocument/2006/relationships/image" Target="../media/image59.jpe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svg"/><Relationship Id="rId7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018A-FE8B-57B2-A5DE-9AE8F9D8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1174381"/>
            <a:ext cx="9673086" cy="5118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35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33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7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B5F16A-3996-99CF-8737-E75D66C5378A}"/>
              </a:ext>
            </a:extLst>
          </p:cNvPr>
          <p:cNvSpPr/>
          <p:nvPr/>
        </p:nvSpPr>
        <p:spPr>
          <a:xfrm>
            <a:off x="3470565" y="2362196"/>
            <a:ext cx="5250872" cy="2701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Just 1 feature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 1 product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100s of updates each month</a:t>
            </a:r>
          </a:p>
        </p:txBody>
      </p:sp>
    </p:spTree>
    <p:extLst>
      <p:ext uri="{BB962C8B-B14F-4D97-AF65-F5344CB8AC3E}">
        <p14:creationId xmlns:p14="http://schemas.microsoft.com/office/powerpoint/2010/main" val="377092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B5F16A-3996-99CF-8737-E75D66C5378A}"/>
              </a:ext>
            </a:extLst>
          </p:cNvPr>
          <p:cNvSpPr/>
          <p:nvPr/>
        </p:nvSpPr>
        <p:spPr>
          <a:xfrm>
            <a:off x="3470565" y="2362196"/>
            <a:ext cx="5250872" cy="2701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Just 1 feature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 1 product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100s of updates each 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9641D-157A-7B92-C94C-749C9501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49" y="731117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60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B5F16A-3996-99CF-8737-E75D66C5378A}"/>
              </a:ext>
            </a:extLst>
          </p:cNvPr>
          <p:cNvSpPr/>
          <p:nvPr/>
        </p:nvSpPr>
        <p:spPr>
          <a:xfrm>
            <a:off x="3470565" y="2362196"/>
            <a:ext cx="5250872" cy="2701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Just 1 feature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 1 product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100s of updates each month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29FC3-1D9E-526F-8EF9-9E079AA3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49" y="731117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thumbnail image 1 of blog post titled &#10; &#10; &#10;  &#10; &#10; &#10; &#10;    &#10;  &#10;   &#10;    &#10;      &#10;       Microsoft Entra Suite now generally availabl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F42B83F2-05C1-01A8-92C2-C76C58EE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4" y="2396840"/>
            <a:ext cx="5652654" cy="3768436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2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B5F16A-3996-99CF-8737-E75D66C5378A}"/>
              </a:ext>
            </a:extLst>
          </p:cNvPr>
          <p:cNvSpPr/>
          <p:nvPr/>
        </p:nvSpPr>
        <p:spPr>
          <a:xfrm>
            <a:off x="3470565" y="2362196"/>
            <a:ext cx="5250872" cy="2701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Just 1 feature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In 1 product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100s of updates each month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29FC3-1D9E-526F-8EF9-9E079AA3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49" y="731117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thumbnail image 1 of blog post titled &#10; &#10; &#10;  &#10; &#10; &#10; &#10;    &#10;  &#10;   &#10;    &#10;      &#10;       Microsoft Entra Suite now generally availabl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F42B83F2-05C1-01A8-92C2-C76C58EE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4" y="2396840"/>
            <a:ext cx="5652654" cy="3768436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rowdStrike Falcon">
            <a:extLst>
              <a:ext uri="{FF2B5EF4-FFF2-40B4-BE49-F238E27FC236}">
                <a16:creationId xmlns:a16="http://schemas.microsoft.com/office/drawing/2014/main" id="{7791046A-0C42-0578-EF09-38D6E740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84" y="1204425"/>
            <a:ext cx="7973820" cy="417379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90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941E-C89C-3061-B19D-B807C34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6" y="1471283"/>
            <a:ext cx="7361208" cy="4483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01972C-272E-4CEB-E605-41AE14911CEA}"/>
              </a:ext>
            </a:extLst>
          </p:cNvPr>
          <p:cNvSpPr/>
          <p:nvPr/>
        </p:nvSpPr>
        <p:spPr>
          <a:xfrm>
            <a:off x="3744191" y="692724"/>
            <a:ext cx="4703619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Only</a:t>
            </a:r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 ~200 Lines of JSON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C33E10-FAA7-A262-1908-6985711DDAF8}"/>
              </a:ext>
            </a:extLst>
          </p:cNvPr>
          <p:cNvSpPr/>
          <p:nvPr/>
        </p:nvSpPr>
        <p:spPr>
          <a:xfrm>
            <a:off x="3470565" y="2362196"/>
            <a:ext cx="5250872" cy="2701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Improve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Security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Faster</a:t>
            </a:r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0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Continuous Integration?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C8FF28-6600-C3AE-074E-D981B66B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0123" y="925628"/>
            <a:ext cx="5228840" cy="29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Continuous Integration?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C8FF28-6600-C3AE-074E-D981B66B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0123" y="925628"/>
            <a:ext cx="5228840" cy="2963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8F12D5-ED7D-9273-1944-65D4993162DA}"/>
              </a:ext>
            </a:extLst>
          </p:cNvPr>
          <p:cNvSpPr/>
          <p:nvPr/>
        </p:nvSpPr>
        <p:spPr>
          <a:xfrm>
            <a:off x="172929" y="499157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F4ABF8-7BB4-B66E-681C-AEBAB5518A17}"/>
              </a:ext>
            </a:extLst>
          </p:cNvPr>
          <p:cNvSpPr txBox="1"/>
          <p:nvPr/>
        </p:nvSpPr>
        <p:spPr>
          <a:xfrm>
            <a:off x="1222608" y="521793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Deploy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655ADD-C211-0146-0DC0-359EA7FA5207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1430229" y="304443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2AEB89-C73F-1934-F41C-6D2BEC9E2321}"/>
              </a:ext>
            </a:extLst>
          </p:cNvPr>
          <p:cNvSpPr/>
          <p:nvPr/>
        </p:nvSpPr>
        <p:spPr>
          <a:xfrm>
            <a:off x="172929" y="356080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ACE24-E3C3-59F7-4667-8B1E82E9F817}"/>
              </a:ext>
            </a:extLst>
          </p:cNvPr>
          <p:cNvSpPr txBox="1"/>
          <p:nvPr/>
        </p:nvSpPr>
        <p:spPr>
          <a:xfrm>
            <a:off x="1222608" y="378716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Review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90E775-8AA2-5507-CAD7-1C9E7255575B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>
            <a:off x="1430229" y="447520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pic>
        <p:nvPicPr>
          <p:cNvPr id="1047" name="Graphic 1046" descr="Customer review outline">
            <a:extLst>
              <a:ext uri="{FF2B5EF4-FFF2-40B4-BE49-F238E27FC236}">
                <a16:creationId xmlns:a16="http://schemas.microsoft.com/office/drawing/2014/main" id="{3F2C86CE-2A1A-4253-06D4-F11122D40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585" y="3583660"/>
            <a:ext cx="868680" cy="868680"/>
          </a:xfrm>
          <a:prstGeom prst="rect">
            <a:avLst/>
          </a:prstGeom>
        </p:spPr>
      </p:pic>
      <p:pic>
        <p:nvPicPr>
          <p:cNvPr id="1049" name="Graphic 1048" descr="Renovation (House With Sparkles) outline">
            <a:extLst>
              <a:ext uri="{FF2B5EF4-FFF2-40B4-BE49-F238E27FC236}">
                <a16:creationId xmlns:a16="http://schemas.microsoft.com/office/drawing/2014/main" id="{29BCBD0C-EFEF-FC69-D3D3-073DC4905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585" y="5014430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Continuous Integration?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C8FF28-6600-C3AE-074E-D981B66B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0123" y="925628"/>
            <a:ext cx="5228840" cy="29630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8F12D5-ED7D-9273-1944-65D4993162DA}"/>
              </a:ext>
            </a:extLst>
          </p:cNvPr>
          <p:cNvSpPr/>
          <p:nvPr/>
        </p:nvSpPr>
        <p:spPr>
          <a:xfrm>
            <a:off x="172929" y="499157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F4ABF8-7BB4-B66E-681C-AEBAB5518A17}"/>
              </a:ext>
            </a:extLst>
          </p:cNvPr>
          <p:cNvSpPr txBox="1"/>
          <p:nvPr/>
        </p:nvSpPr>
        <p:spPr>
          <a:xfrm>
            <a:off x="1222608" y="521793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Deploy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655ADD-C211-0146-0DC0-359EA7FA5207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1430229" y="304443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2AEB89-C73F-1934-F41C-6D2BEC9E2321}"/>
              </a:ext>
            </a:extLst>
          </p:cNvPr>
          <p:cNvSpPr/>
          <p:nvPr/>
        </p:nvSpPr>
        <p:spPr>
          <a:xfrm>
            <a:off x="172929" y="356080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ACE24-E3C3-59F7-4667-8B1E82E9F817}"/>
              </a:ext>
            </a:extLst>
          </p:cNvPr>
          <p:cNvSpPr txBox="1"/>
          <p:nvPr/>
        </p:nvSpPr>
        <p:spPr>
          <a:xfrm>
            <a:off x="1222608" y="378716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Review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90E775-8AA2-5507-CAD7-1C9E7255575B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>
            <a:off x="1430229" y="447520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DF19A84-4DC3-0680-B07C-503432984C4F}"/>
              </a:ext>
            </a:extLst>
          </p:cNvPr>
          <p:cNvSpPr/>
          <p:nvPr/>
        </p:nvSpPr>
        <p:spPr>
          <a:xfrm>
            <a:off x="2820044" y="710213"/>
            <a:ext cx="560925" cy="2323263"/>
          </a:xfrm>
          <a:prstGeom prst="rightBrace">
            <a:avLst>
              <a:gd name="adj1" fmla="val 54909"/>
              <a:gd name="adj2" fmla="val 50000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8D1401EA-EB2D-2A95-C71D-FDAB33DB912E}"/>
              </a:ext>
            </a:extLst>
          </p:cNvPr>
          <p:cNvSpPr/>
          <p:nvPr/>
        </p:nvSpPr>
        <p:spPr>
          <a:xfrm>
            <a:off x="3306345" y="2140984"/>
            <a:ext cx="560925" cy="2323262"/>
          </a:xfrm>
          <a:prstGeom prst="rightBrace">
            <a:avLst>
              <a:gd name="adj1" fmla="val 54909"/>
              <a:gd name="adj2" fmla="val 50000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E22C8735-A2D9-9865-1795-6E43BA2F3B63}"/>
              </a:ext>
            </a:extLst>
          </p:cNvPr>
          <p:cNvSpPr/>
          <p:nvPr/>
        </p:nvSpPr>
        <p:spPr>
          <a:xfrm>
            <a:off x="3792646" y="3582708"/>
            <a:ext cx="560925" cy="2323262"/>
          </a:xfrm>
          <a:prstGeom prst="rightBrace">
            <a:avLst>
              <a:gd name="adj1" fmla="val 54909"/>
              <a:gd name="adj2" fmla="val 50000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F4B8C28-6957-379C-E542-B8B07928FF79}"/>
              </a:ext>
            </a:extLst>
          </p:cNvPr>
          <p:cNvGrpSpPr/>
          <p:nvPr/>
        </p:nvGrpSpPr>
        <p:grpSpPr>
          <a:xfrm>
            <a:off x="3593101" y="1708875"/>
            <a:ext cx="2568379" cy="325937"/>
            <a:chOff x="3993786" y="2267797"/>
            <a:chExt cx="2568379" cy="3259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412E29-4633-6879-C435-D59AF57E9737}"/>
                </a:ext>
              </a:extLst>
            </p:cNvPr>
            <p:cNvSpPr txBox="1"/>
            <p:nvPr/>
          </p:nvSpPr>
          <p:spPr>
            <a:xfrm>
              <a:off x="3993786" y="2267797"/>
              <a:ext cx="2568374" cy="3211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600" dirty="0">
                  <a:latin typeface="Franklin Gothic Book" panose="020B0503020102020204" pitchFamily="34" charset="0"/>
                </a:rPr>
                <a:t>Continuous Integration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80564F-5CC2-24E9-298D-0612165E815E}"/>
                </a:ext>
              </a:extLst>
            </p:cNvPr>
            <p:cNvCxnSpPr>
              <a:cxnSpLocks/>
            </p:cNvCxnSpPr>
            <p:nvPr/>
          </p:nvCxnSpPr>
          <p:spPr>
            <a:xfrm>
              <a:off x="3993786" y="2267797"/>
              <a:ext cx="0" cy="32117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77D24D-39A9-CFF6-5297-B9EC59FEA0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786" y="2593734"/>
              <a:ext cx="2568379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17DD2F42-DC79-3EE6-6ED4-C6462DCF1D62}"/>
              </a:ext>
            </a:extLst>
          </p:cNvPr>
          <p:cNvGrpSpPr/>
          <p:nvPr/>
        </p:nvGrpSpPr>
        <p:grpSpPr>
          <a:xfrm>
            <a:off x="4073108" y="3134881"/>
            <a:ext cx="2568379" cy="325937"/>
            <a:chOff x="3993786" y="2267797"/>
            <a:chExt cx="2568379" cy="325937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9DF363E-C1B7-124B-5339-C376F332B735}"/>
                </a:ext>
              </a:extLst>
            </p:cNvPr>
            <p:cNvSpPr txBox="1"/>
            <p:nvPr/>
          </p:nvSpPr>
          <p:spPr>
            <a:xfrm>
              <a:off x="3993786" y="2267797"/>
              <a:ext cx="2568374" cy="3211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600" dirty="0">
                  <a:latin typeface="Franklin Gothic Book" panose="020B0503020102020204" pitchFamily="34" charset="0"/>
                </a:rPr>
                <a:t>Continuous Delivery</a:t>
              </a:r>
            </a:p>
          </p:txBody>
        </p: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BAC48B4E-3B06-419A-CBA3-20A26F60FAE5}"/>
                </a:ext>
              </a:extLst>
            </p:cNvPr>
            <p:cNvCxnSpPr>
              <a:cxnSpLocks/>
            </p:cNvCxnSpPr>
            <p:nvPr/>
          </p:nvCxnSpPr>
          <p:spPr>
            <a:xfrm>
              <a:off x="3993786" y="2267797"/>
              <a:ext cx="0" cy="32117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CFAAD78D-1E46-D2C7-212E-9D7E39FD3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786" y="2593734"/>
              <a:ext cx="2568379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355954C-B216-82E6-A785-B85C1606E5E1}"/>
              </a:ext>
            </a:extLst>
          </p:cNvPr>
          <p:cNvGrpSpPr/>
          <p:nvPr/>
        </p:nvGrpSpPr>
        <p:grpSpPr>
          <a:xfrm>
            <a:off x="4563644" y="4581371"/>
            <a:ext cx="2568379" cy="325937"/>
            <a:chOff x="3993786" y="2267797"/>
            <a:chExt cx="2568379" cy="325937"/>
          </a:xfrm>
        </p:grpSpPr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AFB1A3A-3673-2DC4-0BD1-ED8A9DE59C0B}"/>
                </a:ext>
              </a:extLst>
            </p:cNvPr>
            <p:cNvSpPr txBox="1"/>
            <p:nvPr/>
          </p:nvSpPr>
          <p:spPr>
            <a:xfrm>
              <a:off x="3993786" y="2267797"/>
              <a:ext cx="2568374" cy="3211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600" dirty="0">
                  <a:latin typeface="Franklin Gothic Book" panose="020B0503020102020204" pitchFamily="34" charset="0"/>
                </a:rPr>
                <a:t>Continuous Deployment</a:t>
              </a:r>
            </a:p>
          </p:txBody>
        </p: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F75F3A7E-C717-0847-15F3-2E5C9CF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993786" y="2267797"/>
              <a:ext cx="0" cy="32117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5EA0A895-DE7D-C21E-4394-CE08D882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786" y="2593734"/>
              <a:ext cx="2568379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pic>
        <p:nvPicPr>
          <p:cNvPr id="1047" name="Graphic 1046" descr="Customer review outline">
            <a:extLst>
              <a:ext uri="{FF2B5EF4-FFF2-40B4-BE49-F238E27FC236}">
                <a16:creationId xmlns:a16="http://schemas.microsoft.com/office/drawing/2014/main" id="{3F2C86CE-2A1A-4253-06D4-F11122D40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585" y="3583660"/>
            <a:ext cx="868680" cy="868680"/>
          </a:xfrm>
          <a:prstGeom prst="rect">
            <a:avLst/>
          </a:prstGeom>
        </p:spPr>
      </p:pic>
      <p:pic>
        <p:nvPicPr>
          <p:cNvPr id="1049" name="Graphic 1048" descr="Renovation (House With Sparkles) outline">
            <a:extLst>
              <a:ext uri="{FF2B5EF4-FFF2-40B4-BE49-F238E27FC236}">
                <a16:creationId xmlns:a16="http://schemas.microsoft.com/office/drawing/2014/main" id="{29BCBD0C-EFEF-FC69-D3D3-073DC4905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585" y="5014430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018A-FE8B-57B2-A5DE-9AE8F9D8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869584"/>
            <a:ext cx="9673086" cy="5118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2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E64198-6E68-EBFA-FFB6-428DD0F8452B}"/>
              </a:ext>
            </a:extLst>
          </p:cNvPr>
          <p:cNvSpPr/>
          <p:nvPr/>
        </p:nvSpPr>
        <p:spPr>
          <a:xfrm>
            <a:off x="2895599" y="699260"/>
            <a:ext cx="2822891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Config as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822C98-4922-9A8A-54D7-14596DAEA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1" y="616527"/>
            <a:ext cx="5299364" cy="2958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87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93C66F-C8E4-03ED-9CDA-4A9368D7D4B8}"/>
              </a:ext>
            </a:extLst>
          </p:cNvPr>
          <p:cNvSpPr/>
          <p:nvPr/>
        </p:nvSpPr>
        <p:spPr>
          <a:xfrm>
            <a:off x="5081185" y="699260"/>
            <a:ext cx="3474276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Change Occurred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9C7C-6E0E-266B-5388-80B0D4C97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09" y="3361093"/>
            <a:ext cx="11679382" cy="2963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E64198-6E68-EBFA-FFB6-428DD0F8452B}"/>
              </a:ext>
            </a:extLst>
          </p:cNvPr>
          <p:cNvSpPr/>
          <p:nvPr/>
        </p:nvSpPr>
        <p:spPr>
          <a:xfrm>
            <a:off x="2895599" y="699260"/>
            <a:ext cx="2822891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Config as Code</a:t>
            </a:r>
          </a:p>
        </p:txBody>
      </p:sp>
    </p:spTree>
    <p:extLst>
      <p:ext uri="{BB962C8B-B14F-4D97-AF65-F5344CB8AC3E}">
        <p14:creationId xmlns:p14="http://schemas.microsoft.com/office/powerpoint/2010/main" val="1366261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93C66F-C8E4-03ED-9CDA-4A9368D7D4B8}"/>
              </a:ext>
            </a:extLst>
          </p:cNvPr>
          <p:cNvSpPr/>
          <p:nvPr/>
        </p:nvSpPr>
        <p:spPr>
          <a:xfrm>
            <a:off x="5081185" y="699260"/>
            <a:ext cx="3474276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Change Occurred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9C7C-6E0E-266B-5388-80B0D4C97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09" y="3361093"/>
            <a:ext cx="11679382" cy="2963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E64198-6E68-EBFA-FFB6-428DD0F8452B}"/>
              </a:ext>
            </a:extLst>
          </p:cNvPr>
          <p:cNvSpPr/>
          <p:nvPr/>
        </p:nvSpPr>
        <p:spPr>
          <a:xfrm>
            <a:off x="2895599" y="699260"/>
            <a:ext cx="2822891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Config as Code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DCF9DD-8372-0F1C-4D1F-C46F361A2E4F}"/>
              </a:ext>
            </a:extLst>
          </p:cNvPr>
          <p:cNvSpPr/>
          <p:nvPr/>
        </p:nvSpPr>
        <p:spPr>
          <a:xfrm>
            <a:off x="8555461" y="865644"/>
            <a:ext cx="2642754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Do we care?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7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93C66F-C8E4-03ED-9CDA-4A9368D7D4B8}"/>
              </a:ext>
            </a:extLst>
          </p:cNvPr>
          <p:cNvSpPr/>
          <p:nvPr/>
        </p:nvSpPr>
        <p:spPr>
          <a:xfrm>
            <a:off x="5081185" y="699260"/>
            <a:ext cx="3474276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Change Occurred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9C7C-6E0E-266B-5388-80B0D4C97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09" y="3361093"/>
            <a:ext cx="11679382" cy="2963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E64198-6E68-EBFA-FFB6-428DD0F8452B}"/>
              </a:ext>
            </a:extLst>
          </p:cNvPr>
          <p:cNvSpPr/>
          <p:nvPr/>
        </p:nvSpPr>
        <p:spPr>
          <a:xfrm>
            <a:off x="2895599" y="699260"/>
            <a:ext cx="2822891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Config as Code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DCF9DD-8372-0F1C-4D1F-C46F361A2E4F}"/>
              </a:ext>
            </a:extLst>
          </p:cNvPr>
          <p:cNvSpPr/>
          <p:nvPr/>
        </p:nvSpPr>
        <p:spPr>
          <a:xfrm>
            <a:off x="8555461" y="865644"/>
            <a:ext cx="2642754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Do we care?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C287352-164F-5797-5B0B-5D7438D61A80}"/>
              </a:ext>
            </a:extLst>
          </p:cNvPr>
          <p:cNvSpPr/>
          <p:nvPr/>
        </p:nvSpPr>
        <p:spPr>
          <a:xfrm rot="10800000">
            <a:off x="2895598" y="1443311"/>
            <a:ext cx="7232069" cy="1566713"/>
          </a:xfrm>
          <a:prstGeom prst="bentArrow">
            <a:avLst>
              <a:gd name="adj1" fmla="val 25000"/>
              <a:gd name="adj2" fmla="val 28487"/>
              <a:gd name="adj3" fmla="val 25000"/>
              <a:gd name="adj4" fmla="val 43750"/>
            </a:avLst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68A9B-4DBB-2B94-DD85-BB03D743B109}"/>
              </a:ext>
            </a:extLst>
          </p:cNvPr>
          <p:cNvSpPr txBox="1"/>
          <p:nvPr/>
        </p:nvSpPr>
        <p:spPr>
          <a:xfrm>
            <a:off x="4939138" y="2338308"/>
            <a:ext cx="31449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We need to test</a:t>
            </a:r>
          </a:p>
        </p:txBody>
      </p:sp>
    </p:spTree>
    <p:extLst>
      <p:ext uri="{BB962C8B-B14F-4D97-AF65-F5344CB8AC3E}">
        <p14:creationId xmlns:p14="http://schemas.microsoft.com/office/powerpoint/2010/main" val="300878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698-2F33-69B2-E068-A912412C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What does Continuous Integration look like?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66A28-9723-3C9F-48CE-AE430948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t="8889" r="2920" b="52929"/>
          <a:stretch/>
        </p:blipFill>
        <p:spPr>
          <a:xfrm>
            <a:off x="1293091" y="1212272"/>
            <a:ext cx="9605818" cy="4433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0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507E-1E1C-A804-4CEF-CC0017D2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about automating tests?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95BCC-F420-910A-082D-968F2B266201}"/>
              </a:ext>
            </a:extLst>
          </p:cNvPr>
          <p:cNvGrpSpPr/>
          <p:nvPr/>
        </p:nvGrpSpPr>
        <p:grpSpPr>
          <a:xfrm>
            <a:off x="76200" y="998080"/>
            <a:ext cx="12039600" cy="4861840"/>
            <a:chOff x="435072" y="1143000"/>
            <a:chExt cx="11321856" cy="45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733C98-BF10-06AE-B489-B6CE4731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072" y="1143000"/>
              <a:ext cx="11321856" cy="457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0" name="Picture 2" descr="Maester Demo">
              <a:extLst>
                <a:ext uri="{FF2B5EF4-FFF2-40B4-BE49-F238E27FC236}">
                  <a16:creationId xmlns:a16="http://schemas.microsoft.com/office/drawing/2014/main" id="{9132BB5E-151D-8024-52D1-899782B14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968" y="2556545"/>
              <a:ext cx="5446673" cy="3068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6412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78C3F2-8A58-521B-8448-9C14E6C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45" y="904115"/>
            <a:ext cx="8257310" cy="5049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1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862B-CB95-0A25-261B-930D21CE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8" y="616527"/>
            <a:ext cx="5949205" cy="568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2B61B-7296-7C08-737C-5EC0886D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303" y="616526"/>
            <a:ext cx="5959945" cy="5687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88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D99F9-1B58-36F1-D676-08930EDF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53" y="1418504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</p:spTree>
    <p:extLst>
      <p:ext uri="{BB962C8B-B14F-4D97-AF65-F5344CB8AC3E}">
        <p14:creationId xmlns:p14="http://schemas.microsoft.com/office/powerpoint/2010/main" val="423025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018A-FE8B-57B2-A5DE-9AE8F9D8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869584"/>
            <a:ext cx="9673086" cy="5118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DB11B9-9DFF-5DC9-7DF2-D8548E0A9B91}"/>
              </a:ext>
            </a:extLst>
          </p:cNvPr>
          <p:cNvSpPr/>
          <p:nvPr/>
        </p:nvSpPr>
        <p:spPr>
          <a:xfrm>
            <a:off x="3744191" y="1641762"/>
            <a:ext cx="4703619" cy="81741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It Depends…</a:t>
            </a:r>
          </a:p>
        </p:txBody>
      </p:sp>
    </p:spTree>
    <p:extLst>
      <p:ext uri="{BB962C8B-B14F-4D97-AF65-F5344CB8AC3E}">
        <p14:creationId xmlns:p14="http://schemas.microsoft.com/office/powerpoint/2010/main" val="774884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D99F9-1B58-36F1-D676-08930EDF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53" y="1418504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7A36B-2CAE-2D23-D071-F3F55C6301ED}"/>
              </a:ext>
            </a:extLst>
          </p:cNvPr>
          <p:cNvSpPr/>
          <p:nvPr/>
        </p:nvSpPr>
        <p:spPr>
          <a:xfrm>
            <a:off x="76201" y="609600"/>
            <a:ext cx="12039600" cy="571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F6D627A1-5BA4-8C65-D7AE-5CAF80F6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51" y="1634837"/>
            <a:ext cx="5853898" cy="3588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8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D99F9-1B58-36F1-D676-08930EDF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53" y="1418504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F6D627A1-5BA4-8C65-D7AE-5CAF80F6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51" y="1634837"/>
            <a:ext cx="5853898" cy="3588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07E24-D564-DC71-BB0A-F7EFC51FA691}"/>
              </a:ext>
            </a:extLst>
          </p:cNvPr>
          <p:cNvSpPr/>
          <p:nvPr/>
        </p:nvSpPr>
        <p:spPr>
          <a:xfrm>
            <a:off x="76201" y="609600"/>
            <a:ext cx="12039600" cy="571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F1879EE4-4875-96BB-C8D0-7DF18280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23" y="1205345"/>
            <a:ext cx="9771556" cy="4447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6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F6D627A1-5BA4-8C65-D7AE-5CAF80F6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51" y="1634837"/>
            <a:ext cx="5853898" cy="3588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D99F9-1B58-36F1-D676-08930EDF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53" y="1418504"/>
            <a:ext cx="7538895" cy="4020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01390-B49B-7422-BE09-2A306FB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Maester?</a:t>
            </a:r>
          </a:p>
        </p:txBody>
      </p:sp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F1879EE4-4875-96BB-C8D0-7DF18280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23" y="1205345"/>
            <a:ext cx="9771556" cy="4447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016BCD-0E45-5AE8-3E5D-F4C870A86B1A}"/>
              </a:ext>
            </a:extLst>
          </p:cNvPr>
          <p:cNvSpPr/>
          <p:nvPr/>
        </p:nvSpPr>
        <p:spPr>
          <a:xfrm>
            <a:off x="76201" y="609600"/>
            <a:ext cx="12039600" cy="5715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0CE0C-1675-CC98-5705-83730F591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110" y="704836"/>
            <a:ext cx="6497780" cy="54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55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93C66F-C8E4-03ED-9CDA-4A9368D7D4B8}"/>
              </a:ext>
            </a:extLst>
          </p:cNvPr>
          <p:cNvSpPr/>
          <p:nvPr/>
        </p:nvSpPr>
        <p:spPr>
          <a:xfrm>
            <a:off x="5081185" y="699260"/>
            <a:ext cx="3474276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Change Occurred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493C3F-3D79-1BBC-046E-FC5A46D82975}"/>
              </a:ext>
            </a:extLst>
          </p:cNvPr>
          <p:cNvSpPr/>
          <p:nvPr/>
        </p:nvSpPr>
        <p:spPr>
          <a:xfrm>
            <a:off x="172929" y="69926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C54E-5E32-1616-42DB-E1727414F81B}"/>
              </a:ext>
            </a:extLst>
          </p:cNvPr>
          <p:cNvSpPr txBox="1"/>
          <p:nvPr/>
        </p:nvSpPr>
        <p:spPr>
          <a:xfrm>
            <a:off x="1222608" y="92562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CA90A-3758-1B13-9A8C-4D9537C9E61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430229" y="1613660"/>
            <a:ext cx="0" cy="5163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3FB882-084B-FB47-8F1B-E7D54FC8644D}"/>
              </a:ext>
            </a:extLst>
          </p:cNvPr>
          <p:cNvSpPr/>
          <p:nvPr/>
        </p:nvSpPr>
        <p:spPr>
          <a:xfrm>
            <a:off x="172929" y="2130030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AF144-8072-67F8-6BB6-CC9CA69F0814}"/>
              </a:ext>
            </a:extLst>
          </p:cNvPr>
          <p:cNvSpPr txBox="1"/>
          <p:nvPr/>
        </p:nvSpPr>
        <p:spPr>
          <a:xfrm>
            <a:off x="1222608" y="2356398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Test</a:t>
            </a:r>
          </a:p>
        </p:txBody>
      </p:sp>
      <p:pic>
        <p:nvPicPr>
          <p:cNvPr id="1041" name="Graphic 1040" descr="Tools outline">
            <a:extLst>
              <a:ext uri="{FF2B5EF4-FFF2-40B4-BE49-F238E27FC236}">
                <a16:creationId xmlns:a16="http://schemas.microsoft.com/office/drawing/2014/main" id="{5E4EA221-D77B-1F6F-F788-CBBD416D8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85" y="722120"/>
            <a:ext cx="868680" cy="868680"/>
          </a:xfrm>
          <a:prstGeom prst="rect">
            <a:avLst/>
          </a:prstGeom>
        </p:spPr>
      </p:pic>
      <p:pic>
        <p:nvPicPr>
          <p:cNvPr id="1045" name="Graphic 1044" descr="Checklist outline">
            <a:extLst>
              <a:ext uri="{FF2B5EF4-FFF2-40B4-BE49-F238E27FC236}">
                <a16:creationId xmlns:a16="http://schemas.microsoft.com/office/drawing/2014/main" id="{9D601964-DF63-A592-FA3A-0F2EF790D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585" y="2152890"/>
            <a:ext cx="868680" cy="86868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FE64198-6E68-EBFA-FFB6-428DD0F8452B}"/>
              </a:ext>
            </a:extLst>
          </p:cNvPr>
          <p:cNvSpPr/>
          <p:nvPr/>
        </p:nvSpPr>
        <p:spPr>
          <a:xfrm>
            <a:off x="2895599" y="699260"/>
            <a:ext cx="2822891" cy="914400"/>
          </a:xfrm>
          <a:prstGeom prst="rightArrow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Config as Code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C287352-164F-5797-5B0B-5D7438D61A80}"/>
              </a:ext>
            </a:extLst>
          </p:cNvPr>
          <p:cNvSpPr/>
          <p:nvPr/>
        </p:nvSpPr>
        <p:spPr>
          <a:xfrm rot="10800000">
            <a:off x="2895598" y="1443311"/>
            <a:ext cx="7232069" cy="1566713"/>
          </a:xfrm>
          <a:prstGeom prst="bentArrow">
            <a:avLst>
              <a:gd name="adj1" fmla="val 25000"/>
              <a:gd name="adj2" fmla="val 28487"/>
              <a:gd name="adj3" fmla="val 25000"/>
              <a:gd name="adj4" fmla="val 43750"/>
            </a:avLst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68A9B-4DBB-2B94-DD85-BB03D743B109}"/>
              </a:ext>
            </a:extLst>
          </p:cNvPr>
          <p:cNvSpPr txBox="1"/>
          <p:nvPr/>
        </p:nvSpPr>
        <p:spPr>
          <a:xfrm>
            <a:off x="4939138" y="2338308"/>
            <a:ext cx="314499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Franklin Gothic Book" panose="020B0503020102020204" pitchFamily="34" charset="0"/>
              </a:rPr>
              <a:t>We need to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BB41C-F66C-9EF3-7A31-9D6DA00CF657}"/>
              </a:ext>
            </a:extLst>
          </p:cNvPr>
          <p:cNvSpPr/>
          <p:nvPr/>
        </p:nvSpPr>
        <p:spPr>
          <a:xfrm>
            <a:off x="76200" y="603132"/>
            <a:ext cx="10685571" cy="259726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3778-FEA4-94B0-7E61-02E6469A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Continuous Integration look like?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DCF9DD-8372-0F1C-4D1F-C46F361A2E4F}"/>
              </a:ext>
            </a:extLst>
          </p:cNvPr>
          <p:cNvSpPr/>
          <p:nvPr/>
        </p:nvSpPr>
        <p:spPr>
          <a:xfrm>
            <a:off x="8555461" y="865644"/>
            <a:ext cx="2642754" cy="577667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Do we care?</a:t>
            </a:r>
            <a:endParaRPr lang="en-US" sz="2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79C7C-6E0E-266B-5388-80B0D4C97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09" y="3361093"/>
            <a:ext cx="11679382" cy="2963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6FE1478-8E69-313C-DE3E-9DB198E2E123}"/>
              </a:ext>
            </a:extLst>
          </p:cNvPr>
          <p:cNvSpPr/>
          <p:nvPr/>
        </p:nvSpPr>
        <p:spPr>
          <a:xfrm rot="6657986">
            <a:off x="7053735" y="1741458"/>
            <a:ext cx="2979452" cy="225136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B3E9-5DF4-3131-DCCD-F610F4E0AC81}"/>
              </a:ext>
            </a:extLst>
          </p:cNvPr>
          <p:cNvGrpSpPr/>
          <p:nvPr/>
        </p:nvGrpSpPr>
        <p:grpSpPr>
          <a:xfrm>
            <a:off x="76200" y="612745"/>
            <a:ext cx="4745182" cy="338554"/>
            <a:chOff x="83291" y="952246"/>
            <a:chExt cx="4177554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95F49-1582-7D46-B489-F4565F7BF97F}"/>
                </a:ext>
              </a:extLst>
            </p:cNvPr>
            <p:cNvSpPr txBox="1"/>
            <p:nvPr/>
          </p:nvSpPr>
          <p:spPr>
            <a:xfrm>
              <a:off x="83291" y="952246"/>
              <a:ext cx="41775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There is a log for that</a:t>
              </a:r>
              <a:endParaRPr lang="en-US" sz="1600" dirty="0">
                <a:latin typeface="Franklin Gothic Book" panose="020B05030201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10622-D742-BA90-FCC5-9AABA80A57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55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B3E9-5DF4-3131-DCCD-F610F4E0AC81}"/>
              </a:ext>
            </a:extLst>
          </p:cNvPr>
          <p:cNvGrpSpPr/>
          <p:nvPr/>
        </p:nvGrpSpPr>
        <p:grpSpPr>
          <a:xfrm>
            <a:off x="76200" y="612745"/>
            <a:ext cx="4745182" cy="338554"/>
            <a:chOff x="83291" y="952246"/>
            <a:chExt cx="4177554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95F49-1582-7D46-B489-F4565F7BF97F}"/>
                </a:ext>
              </a:extLst>
            </p:cNvPr>
            <p:cNvSpPr txBox="1"/>
            <p:nvPr/>
          </p:nvSpPr>
          <p:spPr>
            <a:xfrm>
              <a:off x="83291" y="952246"/>
              <a:ext cx="41775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There is a log for that</a:t>
              </a:r>
              <a:endParaRPr lang="en-US" sz="1600" dirty="0">
                <a:latin typeface="Franklin Gothic Book" panose="020B05030201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10622-D742-BA90-FCC5-9AABA80A57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DB9746-61FC-612E-DBB5-8FC368799C6B}"/>
              </a:ext>
            </a:extLst>
          </p:cNvPr>
          <p:cNvGrpSpPr/>
          <p:nvPr/>
        </p:nvGrpSpPr>
        <p:grpSpPr>
          <a:xfrm>
            <a:off x="76200" y="1033819"/>
            <a:ext cx="914400" cy="5211436"/>
            <a:chOff x="76854" y="1033819"/>
            <a:chExt cx="914400" cy="521143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5D55B4A-813A-7F4E-892F-E09A56AE7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5239602"/>
              <a:ext cx="914400" cy="100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Microsoft Entra ID - Wikipedia">
              <a:extLst>
                <a:ext uri="{FF2B5EF4-FFF2-40B4-BE49-F238E27FC236}">
                  <a16:creationId xmlns:a16="http://schemas.microsoft.com/office/drawing/2014/main" id="{0873DA36-F24A-3DBB-65AF-EB7A3ADCA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383767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E3959147-748C-E269-DD50-E441844C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10338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Intune Company Portal - Apps on Google Play">
              <a:extLst>
                <a:ext uri="{FF2B5EF4-FFF2-40B4-BE49-F238E27FC236}">
                  <a16:creationId xmlns:a16="http://schemas.microsoft.com/office/drawing/2014/main" id="{88D8BDA2-3CB4-3CB9-44F7-9BDC2C6A3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243574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0657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B3E9-5DF4-3131-DCCD-F610F4E0AC81}"/>
              </a:ext>
            </a:extLst>
          </p:cNvPr>
          <p:cNvGrpSpPr/>
          <p:nvPr/>
        </p:nvGrpSpPr>
        <p:grpSpPr>
          <a:xfrm>
            <a:off x="76200" y="612745"/>
            <a:ext cx="4745182" cy="338554"/>
            <a:chOff x="83291" y="952246"/>
            <a:chExt cx="4177554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95F49-1582-7D46-B489-F4565F7BF97F}"/>
                </a:ext>
              </a:extLst>
            </p:cNvPr>
            <p:cNvSpPr txBox="1"/>
            <p:nvPr/>
          </p:nvSpPr>
          <p:spPr>
            <a:xfrm>
              <a:off x="83291" y="952246"/>
              <a:ext cx="41775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There is a log for that</a:t>
              </a:r>
              <a:endParaRPr lang="en-US" sz="1600" dirty="0">
                <a:latin typeface="Franklin Gothic Book" panose="020B05030201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10622-D742-BA90-FCC5-9AABA80A57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DB9746-61FC-612E-DBB5-8FC368799C6B}"/>
              </a:ext>
            </a:extLst>
          </p:cNvPr>
          <p:cNvGrpSpPr/>
          <p:nvPr/>
        </p:nvGrpSpPr>
        <p:grpSpPr>
          <a:xfrm>
            <a:off x="76200" y="1033819"/>
            <a:ext cx="914400" cy="5211436"/>
            <a:chOff x="76854" y="1033819"/>
            <a:chExt cx="914400" cy="521143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5D55B4A-813A-7F4E-892F-E09A56AE7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5239602"/>
              <a:ext cx="914400" cy="100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Microsoft Entra ID - Wikipedia">
              <a:extLst>
                <a:ext uri="{FF2B5EF4-FFF2-40B4-BE49-F238E27FC236}">
                  <a16:creationId xmlns:a16="http://schemas.microsoft.com/office/drawing/2014/main" id="{0873DA36-F24A-3DBB-65AF-EB7A3ADCA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383767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E3959147-748C-E269-DD50-E441844C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10338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Intune Company Portal - Apps on Google Play">
              <a:extLst>
                <a:ext uri="{FF2B5EF4-FFF2-40B4-BE49-F238E27FC236}">
                  <a16:creationId xmlns:a16="http://schemas.microsoft.com/office/drawing/2014/main" id="{88D8BDA2-3CB4-3CB9-44F7-9BDC2C6A3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243574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86CFEE-F431-FD06-F635-D29FA0608383}"/>
              </a:ext>
            </a:extLst>
          </p:cNvPr>
          <p:cNvGrpSpPr/>
          <p:nvPr/>
        </p:nvGrpSpPr>
        <p:grpSpPr>
          <a:xfrm>
            <a:off x="2199409" y="2436065"/>
            <a:ext cx="2514600" cy="914400"/>
            <a:chOff x="2200063" y="1934953"/>
            <a:chExt cx="2514600" cy="914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C35CCD-765F-5C00-5A76-4873272B3953}"/>
                </a:ext>
              </a:extLst>
            </p:cNvPr>
            <p:cNvSpPr/>
            <p:nvPr/>
          </p:nvSpPr>
          <p:spPr>
            <a:xfrm>
              <a:off x="2200063" y="1934953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32A2B-D967-520F-D846-9B491D8AE90F}"/>
                </a:ext>
              </a:extLst>
            </p:cNvPr>
            <p:cNvSpPr txBox="1"/>
            <p:nvPr/>
          </p:nvSpPr>
          <p:spPr>
            <a:xfrm>
              <a:off x="2751652" y="1976655"/>
              <a:ext cx="196301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Diagnostic Settings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03D53-2957-7BE6-FB01-4B79B1A3E222}"/>
              </a:ext>
            </a:extLst>
          </p:cNvPr>
          <p:cNvGrpSpPr/>
          <p:nvPr/>
        </p:nvGrpSpPr>
        <p:grpSpPr>
          <a:xfrm>
            <a:off x="2199409" y="4522771"/>
            <a:ext cx="2514600" cy="914400"/>
            <a:chOff x="2200063" y="3715262"/>
            <a:chExt cx="25146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F9BB676-05FC-6191-5D60-834EB2D9194F}"/>
                </a:ext>
              </a:extLst>
            </p:cNvPr>
            <p:cNvSpPr/>
            <p:nvPr/>
          </p:nvSpPr>
          <p:spPr>
            <a:xfrm>
              <a:off x="2200063" y="371526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BCACAB-9D74-52ED-A71F-ED7A8F864451}"/>
                </a:ext>
              </a:extLst>
            </p:cNvPr>
            <p:cNvSpPr txBox="1"/>
            <p:nvPr/>
          </p:nvSpPr>
          <p:spPr>
            <a:xfrm>
              <a:off x="2751652" y="3756964"/>
              <a:ext cx="196301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Management Activity API</a:t>
              </a:r>
            </a:p>
          </p:txBody>
        </p:sp>
      </p:grpSp>
      <p:pic>
        <p:nvPicPr>
          <p:cNvPr id="21" name="Picture 4" descr="Microsoft Entra ID - Wikipedia">
            <a:extLst>
              <a:ext uri="{FF2B5EF4-FFF2-40B4-BE49-F238E27FC236}">
                <a16:creationId xmlns:a16="http://schemas.microsoft.com/office/drawing/2014/main" id="{CE58351A-76B4-8368-296D-CC8DE9C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308642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E5A64B8A-B31E-4F47-8776-984A7904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24715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ntune Company Portal - Apps on Google Play">
            <a:extLst>
              <a:ext uri="{FF2B5EF4-FFF2-40B4-BE49-F238E27FC236}">
                <a16:creationId xmlns:a16="http://schemas.microsoft.com/office/drawing/2014/main" id="{C425FFEC-3169-C742-90B5-D829942E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277896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2391909-AA91-0C70-41F1-55ACE563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5077161"/>
            <a:ext cx="228600" cy="2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icrosoft Entra ID - Wikipedia">
            <a:extLst>
              <a:ext uri="{FF2B5EF4-FFF2-40B4-BE49-F238E27FC236}">
                <a16:creationId xmlns:a16="http://schemas.microsoft.com/office/drawing/2014/main" id="{C84F4DD8-0D95-1F07-42B1-D4902C65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20" y="46313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761C4A7-F8BE-66E3-4259-2075E2304FE3}"/>
              </a:ext>
            </a:extLst>
          </p:cNvPr>
          <p:cNvCxnSpPr>
            <a:stCxn id="7174" idx="3"/>
            <a:endCxn id="22" idx="1"/>
          </p:cNvCxnSpPr>
          <p:nvPr/>
        </p:nvCxnSpPr>
        <p:spPr>
          <a:xfrm>
            <a:off x="990600" y="1491019"/>
            <a:ext cx="1446502" cy="109479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8A370E3-CB2B-7CAF-261C-D8D5273480E6}"/>
              </a:ext>
            </a:extLst>
          </p:cNvPr>
          <p:cNvCxnSpPr>
            <a:stCxn id="7176" idx="3"/>
            <a:endCxn id="23" idx="1"/>
          </p:cNvCxnSpPr>
          <p:nvPr/>
        </p:nvCxnSpPr>
        <p:spPr>
          <a:xfrm>
            <a:off x="990600" y="2892947"/>
            <a:ext cx="1446502" cy="31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FB488D2-EB6A-AA77-9B61-6985D5DB2894}"/>
              </a:ext>
            </a:extLst>
          </p:cNvPr>
          <p:cNvCxnSpPr>
            <a:stCxn id="7172" idx="3"/>
            <a:endCxn id="21" idx="1"/>
          </p:cNvCxnSpPr>
          <p:nvPr/>
        </p:nvCxnSpPr>
        <p:spPr>
          <a:xfrm flipV="1">
            <a:off x="990600" y="3200720"/>
            <a:ext cx="1446502" cy="10941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9C3215F-77AC-3E34-A7FB-8A943A95D58E}"/>
              </a:ext>
            </a:extLst>
          </p:cNvPr>
          <p:cNvCxnSpPr>
            <a:stCxn id="7172" idx="3"/>
            <a:endCxn id="25" idx="1"/>
          </p:cNvCxnSpPr>
          <p:nvPr/>
        </p:nvCxnSpPr>
        <p:spPr>
          <a:xfrm>
            <a:off x="990600" y="4294875"/>
            <a:ext cx="1436220" cy="45079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A7EC8C3-9368-6C74-CA3D-460FF5F90C8D}"/>
              </a:ext>
            </a:extLst>
          </p:cNvPr>
          <p:cNvCxnSpPr>
            <a:stCxn id="7170" idx="3"/>
            <a:endCxn id="20" idx="1"/>
          </p:cNvCxnSpPr>
          <p:nvPr/>
        </p:nvCxnSpPr>
        <p:spPr>
          <a:xfrm flipV="1">
            <a:off x="990600" y="5202868"/>
            <a:ext cx="1446502" cy="53956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16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B995E-9E61-9923-7086-5A6FEBF0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61" y="724763"/>
            <a:ext cx="6739387" cy="5454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B3E9-5DF4-3131-DCCD-F610F4E0AC81}"/>
              </a:ext>
            </a:extLst>
          </p:cNvPr>
          <p:cNvGrpSpPr/>
          <p:nvPr/>
        </p:nvGrpSpPr>
        <p:grpSpPr>
          <a:xfrm>
            <a:off x="76200" y="612745"/>
            <a:ext cx="4745182" cy="338554"/>
            <a:chOff x="83291" y="952246"/>
            <a:chExt cx="4177554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95F49-1582-7D46-B489-F4565F7BF97F}"/>
                </a:ext>
              </a:extLst>
            </p:cNvPr>
            <p:cNvSpPr txBox="1"/>
            <p:nvPr/>
          </p:nvSpPr>
          <p:spPr>
            <a:xfrm>
              <a:off x="83291" y="952246"/>
              <a:ext cx="41775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There is a log for that</a:t>
              </a:r>
              <a:endParaRPr lang="en-US" sz="1600" dirty="0">
                <a:latin typeface="Franklin Gothic Book" panose="020B05030201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010622-D742-BA90-FCC5-9AABA80A57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DB9746-61FC-612E-DBB5-8FC368799C6B}"/>
              </a:ext>
            </a:extLst>
          </p:cNvPr>
          <p:cNvGrpSpPr/>
          <p:nvPr/>
        </p:nvGrpSpPr>
        <p:grpSpPr>
          <a:xfrm>
            <a:off x="76200" y="1033819"/>
            <a:ext cx="914400" cy="5211436"/>
            <a:chOff x="76854" y="1033819"/>
            <a:chExt cx="914400" cy="521143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5D55B4A-813A-7F4E-892F-E09A56AE7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5239602"/>
              <a:ext cx="914400" cy="100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Microsoft Entra ID - Wikipedia">
              <a:extLst>
                <a:ext uri="{FF2B5EF4-FFF2-40B4-BE49-F238E27FC236}">
                  <a16:creationId xmlns:a16="http://schemas.microsoft.com/office/drawing/2014/main" id="{0873DA36-F24A-3DBB-65AF-EB7A3ADCA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383767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E3959147-748C-E269-DD50-E441844C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10338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Intune Company Portal - Apps on Google Play">
              <a:extLst>
                <a:ext uri="{FF2B5EF4-FFF2-40B4-BE49-F238E27FC236}">
                  <a16:creationId xmlns:a16="http://schemas.microsoft.com/office/drawing/2014/main" id="{88D8BDA2-3CB4-3CB9-44F7-9BDC2C6A3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4" y="243574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86CFEE-F431-FD06-F635-D29FA0608383}"/>
              </a:ext>
            </a:extLst>
          </p:cNvPr>
          <p:cNvGrpSpPr/>
          <p:nvPr/>
        </p:nvGrpSpPr>
        <p:grpSpPr>
          <a:xfrm>
            <a:off x="2199409" y="2436065"/>
            <a:ext cx="2514600" cy="914400"/>
            <a:chOff x="2200063" y="1934953"/>
            <a:chExt cx="2514600" cy="914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C35CCD-765F-5C00-5A76-4873272B3953}"/>
                </a:ext>
              </a:extLst>
            </p:cNvPr>
            <p:cNvSpPr/>
            <p:nvPr/>
          </p:nvSpPr>
          <p:spPr>
            <a:xfrm>
              <a:off x="2200063" y="1934953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32A2B-D967-520F-D846-9B491D8AE90F}"/>
                </a:ext>
              </a:extLst>
            </p:cNvPr>
            <p:cNvSpPr txBox="1"/>
            <p:nvPr/>
          </p:nvSpPr>
          <p:spPr>
            <a:xfrm>
              <a:off x="2751652" y="1976655"/>
              <a:ext cx="196301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Diagnostic Settings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03D53-2957-7BE6-FB01-4B79B1A3E222}"/>
              </a:ext>
            </a:extLst>
          </p:cNvPr>
          <p:cNvGrpSpPr/>
          <p:nvPr/>
        </p:nvGrpSpPr>
        <p:grpSpPr>
          <a:xfrm>
            <a:off x="2199409" y="4522771"/>
            <a:ext cx="2514600" cy="914400"/>
            <a:chOff x="2200063" y="3715262"/>
            <a:chExt cx="25146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F9BB676-05FC-6191-5D60-834EB2D9194F}"/>
                </a:ext>
              </a:extLst>
            </p:cNvPr>
            <p:cNvSpPr/>
            <p:nvPr/>
          </p:nvSpPr>
          <p:spPr>
            <a:xfrm>
              <a:off x="2200063" y="371526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BCACAB-9D74-52ED-A71F-ED7A8F864451}"/>
                </a:ext>
              </a:extLst>
            </p:cNvPr>
            <p:cNvSpPr txBox="1"/>
            <p:nvPr/>
          </p:nvSpPr>
          <p:spPr>
            <a:xfrm>
              <a:off x="2751652" y="3756964"/>
              <a:ext cx="196301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Management Activity API</a:t>
              </a:r>
            </a:p>
          </p:txBody>
        </p:sp>
      </p:grpSp>
      <p:pic>
        <p:nvPicPr>
          <p:cNvPr id="21" name="Picture 4" descr="Microsoft Entra ID - Wikipedia">
            <a:extLst>
              <a:ext uri="{FF2B5EF4-FFF2-40B4-BE49-F238E27FC236}">
                <a16:creationId xmlns:a16="http://schemas.microsoft.com/office/drawing/2014/main" id="{CE58351A-76B4-8368-296D-CC8DE9C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308642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E5A64B8A-B31E-4F47-8776-984A7904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24715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ntune Company Portal - Apps on Google Play">
            <a:extLst>
              <a:ext uri="{FF2B5EF4-FFF2-40B4-BE49-F238E27FC236}">
                <a16:creationId xmlns:a16="http://schemas.microsoft.com/office/drawing/2014/main" id="{C425FFEC-3169-C742-90B5-D829942E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277896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2391909-AA91-0C70-41F1-55ACE563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02" y="5077161"/>
            <a:ext cx="228600" cy="2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icrosoft Entra ID - Wikipedia">
            <a:extLst>
              <a:ext uri="{FF2B5EF4-FFF2-40B4-BE49-F238E27FC236}">
                <a16:creationId xmlns:a16="http://schemas.microsoft.com/office/drawing/2014/main" id="{C84F4DD8-0D95-1F07-42B1-D4902C65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20" y="463136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761C4A7-F8BE-66E3-4259-2075E2304FE3}"/>
              </a:ext>
            </a:extLst>
          </p:cNvPr>
          <p:cNvCxnSpPr>
            <a:stCxn id="7174" idx="3"/>
            <a:endCxn id="22" idx="1"/>
          </p:cNvCxnSpPr>
          <p:nvPr/>
        </p:nvCxnSpPr>
        <p:spPr>
          <a:xfrm>
            <a:off x="990600" y="1491019"/>
            <a:ext cx="1446502" cy="109479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8A370E3-CB2B-7CAF-261C-D8D5273480E6}"/>
              </a:ext>
            </a:extLst>
          </p:cNvPr>
          <p:cNvCxnSpPr>
            <a:stCxn id="7176" idx="3"/>
            <a:endCxn id="23" idx="1"/>
          </p:cNvCxnSpPr>
          <p:nvPr/>
        </p:nvCxnSpPr>
        <p:spPr>
          <a:xfrm>
            <a:off x="990600" y="2892947"/>
            <a:ext cx="1446502" cy="31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FB488D2-EB6A-AA77-9B61-6985D5DB2894}"/>
              </a:ext>
            </a:extLst>
          </p:cNvPr>
          <p:cNvCxnSpPr>
            <a:stCxn id="7172" idx="3"/>
            <a:endCxn id="21" idx="1"/>
          </p:cNvCxnSpPr>
          <p:nvPr/>
        </p:nvCxnSpPr>
        <p:spPr>
          <a:xfrm flipV="1">
            <a:off x="990600" y="3200720"/>
            <a:ext cx="1446502" cy="10941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9C3215F-77AC-3E34-A7FB-8A943A95D58E}"/>
              </a:ext>
            </a:extLst>
          </p:cNvPr>
          <p:cNvCxnSpPr>
            <a:stCxn id="7172" idx="3"/>
            <a:endCxn id="25" idx="1"/>
          </p:cNvCxnSpPr>
          <p:nvPr/>
        </p:nvCxnSpPr>
        <p:spPr>
          <a:xfrm>
            <a:off x="990600" y="4294875"/>
            <a:ext cx="1436220" cy="45079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A7EC8C3-9368-6C74-CA3D-460FF5F90C8D}"/>
              </a:ext>
            </a:extLst>
          </p:cNvPr>
          <p:cNvCxnSpPr>
            <a:stCxn id="7170" idx="3"/>
            <a:endCxn id="20" idx="1"/>
          </p:cNvCxnSpPr>
          <p:nvPr/>
        </p:nvCxnSpPr>
        <p:spPr>
          <a:xfrm flipV="1">
            <a:off x="990600" y="5202868"/>
            <a:ext cx="1446502" cy="53956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03919D1-E8AA-FF8D-D710-86E9C746AB4B}"/>
              </a:ext>
            </a:extLst>
          </p:cNvPr>
          <p:cNvSpPr/>
          <p:nvPr/>
        </p:nvSpPr>
        <p:spPr>
          <a:xfrm rot="5400000">
            <a:off x="6132857" y="3019185"/>
            <a:ext cx="1682560" cy="127139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2C6315-32BF-E8E0-F47C-A776D66FF85F}"/>
              </a:ext>
            </a:extLst>
          </p:cNvPr>
          <p:cNvSpPr/>
          <p:nvPr/>
        </p:nvSpPr>
        <p:spPr>
          <a:xfrm rot="5400000">
            <a:off x="9007676" y="3908848"/>
            <a:ext cx="1682560" cy="127139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47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62829F-2F93-B657-C78A-15DEE9414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50" b="29375"/>
          <a:stretch/>
        </p:blipFill>
        <p:spPr>
          <a:xfrm>
            <a:off x="2895600" y="625747"/>
            <a:ext cx="6400800" cy="5606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124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62829F-2F93-B657-C78A-15DEE941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85" y="658091"/>
            <a:ext cx="6858630" cy="554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62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018A-FE8B-57B2-A5DE-9AE8F9D8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869584"/>
            <a:ext cx="9673086" cy="5118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DB11B9-9DFF-5DC9-7DF2-D8548E0A9B91}"/>
              </a:ext>
            </a:extLst>
          </p:cNvPr>
          <p:cNvSpPr/>
          <p:nvPr/>
        </p:nvSpPr>
        <p:spPr>
          <a:xfrm>
            <a:off x="3744191" y="1496290"/>
            <a:ext cx="4703619" cy="39554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It Depends…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Regulation?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Policy?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Good Practice?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An Admin’s Opinion?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74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pic>
        <p:nvPicPr>
          <p:cNvPr id="9218" name="Picture 2" descr="Always Sunny Reaction GIF">
            <a:extLst>
              <a:ext uri="{FF2B5EF4-FFF2-40B4-BE49-F238E27FC236}">
                <a16:creationId xmlns:a16="http://schemas.microsoft.com/office/drawing/2014/main" id="{0C3CEE85-DBCB-57A8-946A-123BBD51C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1" y="1191491"/>
            <a:ext cx="7065818" cy="4475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40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BB2-AF16-60DE-5B0C-8C02B3C3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can we make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9E5E2-3464-B2A8-343C-DA56BFB77FC4}"/>
              </a:ext>
            </a:extLst>
          </p:cNvPr>
          <p:cNvSpPr txBox="1"/>
          <p:nvPr/>
        </p:nvSpPr>
        <p:spPr>
          <a:xfrm>
            <a:off x="2670464" y="1436147"/>
            <a:ext cx="6851073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sequenceDiagram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49696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participant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Administrators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49696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participant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Administrators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-)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Modifying environment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49696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participant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Event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Hub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49696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participant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loop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Diagnostic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Settings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-)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Event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Hub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AutidLog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Message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Event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Hub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Message contains records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alt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Simple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Batch records by Admin*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Complex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Request object properties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Batch records by Tag*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loop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M365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Management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Activity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API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-)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Webhook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1" dirty="0">
                <a:solidFill>
                  <a:srgbClr val="9650C8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-)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Job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Trigger Job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Job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Entra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Tenant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Pull Config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Job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Job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Analyze Config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Azure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Job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88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-&gt;&gt;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Code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22889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Repository</a:t>
            </a:r>
            <a:r>
              <a:rPr lang="en-US" sz="1100" b="1" dirty="0">
                <a:solidFill>
                  <a:srgbClr val="0000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AA8500"/>
                </a:solidFill>
                <a:effectLst/>
                <a:highlight>
                  <a:srgbClr val="FFFFFE"/>
                </a:highlight>
                <a:latin typeface="Consolas" panose="020B0609020204030204" pitchFamily="49" charset="0"/>
              </a:rPr>
              <a:t> New Commit for Admin/Tag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FE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3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</p:spTree>
    <p:extLst>
      <p:ext uri="{BB962C8B-B14F-4D97-AF65-F5344CB8AC3E}">
        <p14:creationId xmlns:p14="http://schemas.microsoft.com/office/powerpoint/2010/main" val="4070278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4107873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2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4107873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D3BF6-1803-CEEB-5E77-C2632B4F608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506428" y="2285923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996F43-BD39-3859-98CF-8961CEB4004D}"/>
              </a:ext>
            </a:extLst>
          </p:cNvPr>
          <p:cNvGrpSpPr/>
          <p:nvPr/>
        </p:nvGrpSpPr>
        <p:grpSpPr>
          <a:xfrm>
            <a:off x="249128" y="2680754"/>
            <a:ext cx="2514600" cy="914400"/>
            <a:chOff x="166002" y="2268572"/>
            <a:chExt cx="2514600" cy="914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90EFC3-1152-F00F-705C-FB1FC7EBEF09}"/>
                </a:ext>
              </a:extLst>
            </p:cNvPr>
            <p:cNvSpPr/>
            <p:nvPr/>
          </p:nvSpPr>
          <p:spPr>
            <a:xfrm>
              <a:off x="166002" y="226857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35C83-6E69-AD74-8160-82A390B2C371}"/>
                </a:ext>
              </a:extLst>
            </p:cNvPr>
            <p:cNvSpPr txBox="1"/>
            <p:nvPr/>
          </p:nvSpPr>
          <p:spPr>
            <a:xfrm>
              <a:off x="1215681" y="2494940"/>
              <a:ext cx="14649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Impact</a:t>
              </a:r>
            </a:p>
          </p:txBody>
        </p:sp>
        <p:pic>
          <p:nvPicPr>
            <p:cNvPr id="36" name="Graphic 35" descr="Ripple outline">
              <a:extLst>
                <a:ext uri="{FF2B5EF4-FFF2-40B4-BE49-F238E27FC236}">
                  <a16:creationId xmlns:a16="http://schemas.microsoft.com/office/drawing/2014/main" id="{3F79830F-1C73-43F4-AF74-16559B71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658" y="2291432"/>
              <a:ext cx="868680" cy="86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483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4107873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DAABCA-6A2F-5BB9-9A80-C80A444B316B}"/>
              </a:ext>
            </a:extLst>
          </p:cNvPr>
          <p:cNvSpPr/>
          <p:nvPr/>
        </p:nvSpPr>
        <p:spPr>
          <a:xfrm>
            <a:off x="249128" y="3989985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Business Growth outline">
            <a:extLst>
              <a:ext uri="{FF2B5EF4-FFF2-40B4-BE49-F238E27FC236}">
                <a16:creationId xmlns:a16="http://schemas.microsoft.com/office/drawing/2014/main" id="{2C34EAB5-6424-45F6-F610-7421076D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4012845"/>
            <a:ext cx="868680" cy="86868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F6390-09B3-DBD7-F04E-FF42DFA6C7D2}"/>
              </a:ext>
            </a:extLst>
          </p:cNvPr>
          <p:cNvSpPr txBox="1"/>
          <p:nvPr/>
        </p:nvSpPr>
        <p:spPr>
          <a:xfrm>
            <a:off x="1298807" y="4216353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D3BF6-1803-CEEB-5E77-C2632B4F608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506428" y="2285923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996F43-BD39-3859-98CF-8961CEB4004D}"/>
              </a:ext>
            </a:extLst>
          </p:cNvPr>
          <p:cNvGrpSpPr/>
          <p:nvPr/>
        </p:nvGrpSpPr>
        <p:grpSpPr>
          <a:xfrm>
            <a:off x="249128" y="2680754"/>
            <a:ext cx="2514600" cy="914400"/>
            <a:chOff x="166002" y="2268572"/>
            <a:chExt cx="2514600" cy="914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90EFC3-1152-F00F-705C-FB1FC7EBEF09}"/>
                </a:ext>
              </a:extLst>
            </p:cNvPr>
            <p:cNvSpPr/>
            <p:nvPr/>
          </p:nvSpPr>
          <p:spPr>
            <a:xfrm>
              <a:off x="166002" y="226857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35C83-6E69-AD74-8160-82A390B2C371}"/>
                </a:ext>
              </a:extLst>
            </p:cNvPr>
            <p:cNvSpPr txBox="1"/>
            <p:nvPr/>
          </p:nvSpPr>
          <p:spPr>
            <a:xfrm>
              <a:off x="1215681" y="2494940"/>
              <a:ext cx="14649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Impact</a:t>
              </a:r>
            </a:p>
          </p:txBody>
        </p:sp>
        <p:pic>
          <p:nvPicPr>
            <p:cNvPr id="36" name="Graphic 35" descr="Ripple outline">
              <a:extLst>
                <a:ext uri="{FF2B5EF4-FFF2-40B4-BE49-F238E27FC236}">
                  <a16:creationId xmlns:a16="http://schemas.microsoft.com/office/drawing/2014/main" id="{3F79830F-1C73-43F4-AF74-16559B71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658" y="2291432"/>
              <a:ext cx="868680" cy="868680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EE980-A000-5E12-2670-509E4F20252D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>
            <a:off x="1506428" y="3595154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48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2947657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DAABCA-6A2F-5BB9-9A80-C80A444B316B}"/>
              </a:ext>
            </a:extLst>
          </p:cNvPr>
          <p:cNvSpPr/>
          <p:nvPr/>
        </p:nvSpPr>
        <p:spPr>
          <a:xfrm>
            <a:off x="249128" y="3989985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Business Growth outline">
            <a:extLst>
              <a:ext uri="{FF2B5EF4-FFF2-40B4-BE49-F238E27FC236}">
                <a16:creationId xmlns:a16="http://schemas.microsoft.com/office/drawing/2014/main" id="{2C34EAB5-6424-45F6-F610-7421076D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4012845"/>
            <a:ext cx="868680" cy="86868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F6390-09B3-DBD7-F04E-FF42DFA6C7D2}"/>
              </a:ext>
            </a:extLst>
          </p:cNvPr>
          <p:cNvSpPr txBox="1"/>
          <p:nvPr/>
        </p:nvSpPr>
        <p:spPr>
          <a:xfrm>
            <a:off x="1298807" y="4216353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D3BF6-1803-CEEB-5E77-C2632B4F608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506428" y="2285923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996F43-BD39-3859-98CF-8961CEB4004D}"/>
              </a:ext>
            </a:extLst>
          </p:cNvPr>
          <p:cNvGrpSpPr/>
          <p:nvPr/>
        </p:nvGrpSpPr>
        <p:grpSpPr>
          <a:xfrm>
            <a:off x="249128" y="2680754"/>
            <a:ext cx="2514600" cy="914400"/>
            <a:chOff x="166002" y="2268572"/>
            <a:chExt cx="2514600" cy="914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90EFC3-1152-F00F-705C-FB1FC7EBEF09}"/>
                </a:ext>
              </a:extLst>
            </p:cNvPr>
            <p:cNvSpPr/>
            <p:nvPr/>
          </p:nvSpPr>
          <p:spPr>
            <a:xfrm>
              <a:off x="166002" y="226857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35C83-6E69-AD74-8160-82A390B2C371}"/>
                </a:ext>
              </a:extLst>
            </p:cNvPr>
            <p:cNvSpPr txBox="1"/>
            <p:nvPr/>
          </p:nvSpPr>
          <p:spPr>
            <a:xfrm>
              <a:off x="1215681" y="2494940"/>
              <a:ext cx="14649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Impact</a:t>
              </a:r>
            </a:p>
          </p:txBody>
        </p:sp>
        <p:pic>
          <p:nvPicPr>
            <p:cNvPr id="36" name="Graphic 35" descr="Ripple outline">
              <a:extLst>
                <a:ext uri="{FF2B5EF4-FFF2-40B4-BE49-F238E27FC236}">
                  <a16:creationId xmlns:a16="http://schemas.microsoft.com/office/drawing/2014/main" id="{3F79830F-1C73-43F4-AF74-16559B71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658" y="2291432"/>
              <a:ext cx="868680" cy="868680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EE980-A000-5E12-2670-509E4F20252D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>
            <a:off x="1506428" y="3595154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070E1E8-B400-0365-B247-9B07F5FCCD5F}"/>
              </a:ext>
            </a:extLst>
          </p:cNvPr>
          <p:cNvGrpSpPr/>
          <p:nvPr/>
        </p:nvGrpSpPr>
        <p:grpSpPr>
          <a:xfrm>
            <a:off x="3234454" y="868631"/>
            <a:ext cx="4461746" cy="4640426"/>
            <a:chOff x="7321595" y="1600777"/>
            <a:chExt cx="4365724" cy="45405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354BA-63E2-6686-7F81-40FBE2E16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08" b="94841"/>
            <a:stretch/>
          </p:blipFill>
          <p:spPr>
            <a:xfrm>
              <a:off x="7321595" y="1600777"/>
              <a:ext cx="4365724" cy="2279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AAE390-FCB5-0AD6-EB89-236C50B69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781"/>
            <a:stretch/>
          </p:blipFill>
          <p:spPr>
            <a:xfrm>
              <a:off x="7321595" y="1828723"/>
              <a:ext cx="4365724" cy="43126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68897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2947657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DAABCA-6A2F-5BB9-9A80-C80A444B316B}"/>
              </a:ext>
            </a:extLst>
          </p:cNvPr>
          <p:cNvSpPr/>
          <p:nvPr/>
        </p:nvSpPr>
        <p:spPr>
          <a:xfrm>
            <a:off x="249128" y="3989985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Business Growth outline">
            <a:extLst>
              <a:ext uri="{FF2B5EF4-FFF2-40B4-BE49-F238E27FC236}">
                <a16:creationId xmlns:a16="http://schemas.microsoft.com/office/drawing/2014/main" id="{2C34EAB5-6424-45F6-F610-7421076D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4012845"/>
            <a:ext cx="868680" cy="86868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F6390-09B3-DBD7-F04E-FF42DFA6C7D2}"/>
              </a:ext>
            </a:extLst>
          </p:cNvPr>
          <p:cNvSpPr txBox="1"/>
          <p:nvPr/>
        </p:nvSpPr>
        <p:spPr>
          <a:xfrm>
            <a:off x="1298807" y="4216353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D3BF6-1803-CEEB-5E77-C2632B4F608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506428" y="2285923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996F43-BD39-3859-98CF-8961CEB4004D}"/>
              </a:ext>
            </a:extLst>
          </p:cNvPr>
          <p:cNvGrpSpPr/>
          <p:nvPr/>
        </p:nvGrpSpPr>
        <p:grpSpPr>
          <a:xfrm>
            <a:off x="249128" y="2680754"/>
            <a:ext cx="2514600" cy="914400"/>
            <a:chOff x="166002" y="2268572"/>
            <a:chExt cx="2514600" cy="914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90EFC3-1152-F00F-705C-FB1FC7EBEF09}"/>
                </a:ext>
              </a:extLst>
            </p:cNvPr>
            <p:cNvSpPr/>
            <p:nvPr/>
          </p:nvSpPr>
          <p:spPr>
            <a:xfrm>
              <a:off x="166002" y="226857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35C83-6E69-AD74-8160-82A390B2C371}"/>
                </a:ext>
              </a:extLst>
            </p:cNvPr>
            <p:cNvSpPr txBox="1"/>
            <p:nvPr/>
          </p:nvSpPr>
          <p:spPr>
            <a:xfrm>
              <a:off x="1215681" y="2494940"/>
              <a:ext cx="14649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Impact</a:t>
              </a:r>
            </a:p>
          </p:txBody>
        </p:sp>
        <p:pic>
          <p:nvPicPr>
            <p:cNvPr id="36" name="Graphic 35" descr="Ripple outline">
              <a:extLst>
                <a:ext uri="{FF2B5EF4-FFF2-40B4-BE49-F238E27FC236}">
                  <a16:creationId xmlns:a16="http://schemas.microsoft.com/office/drawing/2014/main" id="{3F79830F-1C73-43F4-AF74-16559B71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658" y="2291432"/>
              <a:ext cx="868680" cy="868680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EE980-A000-5E12-2670-509E4F20252D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>
            <a:off x="1506428" y="3595154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6CB51C-7EB2-0F8B-BDB5-3551CAAADD8F}"/>
              </a:ext>
            </a:extLst>
          </p:cNvPr>
          <p:cNvSpPr txBox="1"/>
          <p:nvPr/>
        </p:nvSpPr>
        <p:spPr>
          <a:xfrm>
            <a:off x="7904019" y="1371523"/>
            <a:ext cx="4211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Managed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Guidance prioritizing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Support implementing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Improved security posture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70CFC-EC9B-176E-8E2E-F6C9DD3A77EF}"/>
              </a:ext>
            </a:extLst>
          </p:cNvPr>
          <p:cNvGrpSpPr/>
          <p:nvPr/>
        </p:nvGrpSpPr>
        <p:grpSpPr>
          <a:xfrm>
            <a:off x="7904019" y="609600"/>
            <a:ext cx="4211782" cy="523220"/>
            <a:chOff x="83291" y="767580"/>
            <a:chExt cx="4177554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FC6294-AD76-522F-31B4-522C612639C6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Sentinel will manage this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benefit from…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130DC0-7484-6AE7-9D1E-D650618615F9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9094-BB68-122C-8D4F-8A55C2116A78}"/>
              </a:ext>
            </a:extLst>
          </p:cNvPr>
          <p:cNvGrpSpPr/>
          <p:nvPr/>
        </p:nvGrpSpPr>
        <p:grpSpPr>
          <a:xfrm>
            <a:off x="3234454" y="868631"/>
            <a:ext cx="4461746" cy="4640426"/>
            <a:chOff x="7321595" y="1600777"/>
            <a:chExt cx="4365724" cy="4540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514B56-3C57-28F0-8757-98F9A4145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08" b="94841"/>
            <a:stretch/>
          </p:blipFill>
          <p:spPr>
            <a:xfrm>
              <a:off x="7321595" y="1600777"/>
              <a:ext cx="4365724" cy="2279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618D71-063E-29FD-3D81-C3EC6BE85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781"/>
            <a:stretch/>
          </p:blipFill>
          <p:spPr>
            <a:xfrm>
              <a:off x="7321595" y="1828723"/>
              <a:ext cx="4365724" cy="43126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38212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6C82C-DAE8-7059-40CB-27AB86612763}"/>
              </a:ext>
            </a:extLst>
          </p:cNvPr>
          <p:cNvSpPr txBox="1"/>
          <p:nvPr/>
        </p:nvSpPr>
        <p:spPr>
          <a:xfrm>
            <a:off x="1870363" y="2274838"/>
            <a:ext cx="8451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Gartner predicts that through 2025, more than </a:t>
            </a:r>
            <a:r>
              <a:rPr lang="en-US" sz="3600" b="1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99% of cloud breaches</a:t>
            </a:r>
            <a:r>
              <a:rPr lang="en-US" sz="3600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</a:rPr>
              <a:t>will be traced back to </a:t>
            </a:r>
            <a:r>
              <a:rPr lang="en-US" sz="3600" b="1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preventable misconfigurations</a:t>
            </a:r>
            <a:r>
              <a:rPr lang="en-US" sz="3600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</a:rPr>
              <a:t>or mistakes by end users.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14247-BE4D-FC06-19FD-4474D795A502}"/>
              </a:ext>
            </a:extLst>
          </p:cNvPr>
          <p:cNvSpPr txBox="1"/>
          <p:nvPr/>
        </p:nvSpPr>
        <p:spPr>
          <a:xfrm>
            <a:off x="76200" y="6062990"/>
            <a:ext cx="6982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Franklin Gothic Book" panose="020B0503020102020204" pitchFamily="34" charset="0"/>
              </a:rPr>
              <a:t>https://venturebeat.com/business/takeaways-from-gartners-2021-hype-cycle-for-cloud-security-report/</a:t>
            </a:r>
          </a:p>
        </p:txBody>
      </p:sp>
    </p:spTree>
    <p:extLst>
      <p:ext uri="{BB962C8B-B14F-4D97-AF65-F5344CB8AC3E}">
        <p14:creationId xmlns:p14="http://schemas.microsoft.com/office/powerpoint/2010/main" val="3389388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2AC1-EC87-8554-5E3C-D930DBA5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Who is Michael Soule?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90F87E-78B6-094D-1541-032929DE1C79}"/>
              </a:ext>
            </a:extLst>
          </p:cNvPr>
          <p:cNvSpPr/>
          <p:nvPr/>
        </p:nvSpPr>
        <p:spPr>
          <a:xfrm>
            <a:off x="7949275" y="4780751"/>
            <a:ext cx="3390313" cy="51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Licensing &amp; Cost Optimization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8124D-F8AE-1B46-E6EE-6BC6985BFC0C}"/>
              </a:ext>
            </a:extLst>
          </p:cNvPr>
          <p:cNvSpPr/>
          <p:nvPr/>
        </p:nvSpPr>
        <p:spPr>
          <a:xfrm>
            <a:off x="7949275" y="3706692"/>
            <a:ext cx="3390312" cy="51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Hybrid Cloud</a:t>
            </a:r>
          </a:p>
        </p:txBody>
      </p:sp>
      <p:pic>
        <p:nvPicPr>
          <p:cNvPr id="5" name="Graphic 7" descr="Cloud Computing outline">
            <a:extLst>
              <a:ext uri="{FF2B5EF4-FFF2-40B4-BE49-F238E27FC236}">
                <a16:creationId xmlns:a16="http://schemas.microsoft.com/office/drawing/2014/main" id="{5B895E63-8780-ECEE-B131-AAD74C097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8263" y="3507335"/>
            <a:ext cx="914400" cy="914400"/>
          </a:xfrm>
          <a:prstGeom prst="rect">
            <a:avLst/>
          </a:prstGeom>
        </p:spPr>
      </p:pic>
      <p:pic>
        <p:nvPicPr>
          <p:cNvPr id="6" name="Graphic 8" descr="Dollar outline">
            <a:extLst>
              <a:ext uri="{FF2B5EF4-FFF2-40B4-BE49-F238E27FC236}">
                <a16:creationId xmlns:a16="http://schemas.microsoft.com/office/drawing/2014/main" id="{96A1A1AF-CDA0-36FF-F0B5-635C1D8F9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2215" y="4581394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6DC19-67BF-902D-1463-30A2C63A6793}"/>
              </a:ext>
            </a:extLst>
          </p:cNvPr>
          <p:cNvSpPr/>
          <p:nvPr/>
        </p:nvSpPr>
        <p:spPr>
          <a:xfrm>
            <a:off x="7949275" y="1561564"/>
            <a:ext cx="3390314" cy="51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Migration &amp; Modernization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3D1BF-CCE9-84FE-4C73-C945DF80B922}"/>
              </a:ext>
            </a:extLst>
          </p:cNvPr>
          <p:cNvSpPr/>
          <p:nvPr/>
        </p:nvSpPr>
        <p:spPr>
          <a:xfrm>
            <a:off x="7949275" y="2634626"/>
            <a:ext cx="3390314" cy="51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Identity &amp; Security</a:t>
            </a:r>
          </a:p>
        </p:txBody>
      </p:sp>
      <p:pic>
        <p:nvPicPr>
          <p:cNvPr id="9" name="Graphic 11" descr="Box trolley outline">
            <a:extLst>
              <a:ext uri="{FF2B5EF4-FFF2-40B4-BE49-F238E27FC236}">
                <a16:creationId xmlns:a16="http://schemas.microsoft.com/office/drawing/2014/main" id="{7A8E34CF-24C8-E4FD-E643-2F0206ECC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2215" y="1362207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9B789B-ADD6-147A-027E-CBE612D8D7EE}"/>
              </a:ext>
            </a:extLst>
          </p:cNvPr>
          <p:cNvGrpSpPr/>
          <p:nvPr/>
        </p:nvGrpSpPr>
        <p:grpSpPr>
          <a:xfrm>
            <a:off x="6872215" y="2435269"/>
            <a:ext cx="914400" cy="914400"/>
            <a:chOff x="1257300" y="5142433"/>
            <a:chExt cx="914400" cy="914400"/>
          </a:xfrm>
        </p:grpSpPr>
        <p:pic>
          <p:nvPicPr>
            <p:cNvPr id="11" name="Graphic 13" descr="Shield outline">
              <a:extLst>
                <a:ext uri="{FF2B5EF4-FFF2-40B4-BE49-F238E27FC236}">
                  <a16:creationId xmlns:a16="http://schemas.microsoft.com/office/drawing/2014/main" id="{1F717831-BBB0-1D2E-6765-DEF1AD976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57300" y="514243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6BFADD-506E-BFA0-9F73-55E42DA93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65" y="5395367"/>
              <a:ext cx="360870" cy="408532"/>
            </a:xfrm>
            <a:prstGeom prst="rect">
              <a:avLst/>
            </a:prstGeom>
            <a:noFill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51643-A70A-F34A-A5D4-AA6C1B6EA6ED}"/>
              </a:ext>
            </a:extLst>
          </p:cNvPr>
          <p:cNvGrpSpPr/>
          <p:nvPr/>
        </p:nvGrpSpPr>
        <p:grpSpPr>
          <a:xfrm>
            <a:off x="495299" y="992610"/>
            <a:ext cx="5181600" cy="4872781"/>
            <a:chOff x="495299" y="676122"/>
            <a:chExt cx="5181600" cy="487278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DFFFEF-5E7D-0B38-F65A-3959E115CF42}"/>
                </a:ext>
              </a:extLst>
            </p:cNvPr>
            <p:cNvGrpSpPr/>
            <p:nvPr/>
          </p:nvGrpSpPr>
          <p:grpSpPr>
            <a:xfrm>
              <a:off x="1481502" y="3716206"/>
              <a:ext cx="3209194" cy="1832697"/>
              <a:chOff x="746759" y="3581400"/>
              <a:chExt cx="3209194" cy="183269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8999B64-341D-89F0-9807-26D3F4E92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6759" y="3581400"/>
                <a:ext cx="3209194" cy="91440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DC75F4F3-6AA4-2711-B0B6-9E7BF354D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9022" y="4499697"/>
                <a:ext cx="3064669" cy="9144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816333-287B-F931-54BE-E6F4F746FF8A}"/>
                </a:ext>
              </a:extLst>
            </p:cNvPr>
            <p:cNvGrpSpPr/>
            <p:nvPr/>
          </p:nvGrpSpPr>
          <p:grpSpPr>
            <a:xfrm>
              <a:off x="495299" y="676122"/>
              <a:ext cx="5181600" cy="2491673"/>
              <a:chOff x="914398" y="676122"/>
              <a:chExt cx="5181600" cy="2491673"/>
            </a:xfrm>
          </p:grpSpPr>
          <p:pic>
            <p:nvPicPr>
              <p:cNvPr id="16" name="Picture 15" descr="A picture containing outdoor, person&#10;&#10;Description automatically generated">
                <a:extLst>
                  <a:ext uri="{FF2B5EF4-FFF2-40B4-BE49-F238E27FC236}">
                    <a16:creationId xmlns:a16="http://schemas.microsoft.com/office/drawing/2014/main" id="{9AD137D0-480B-D1DE-0C77-E9CC4B56B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7168" t="9328" r="29275" b="53749"/>
              <a:stretch/>
            </p:blipFill>
            <p:spPr>
              <a:xfrm>
                <a:off x="4101908" y="924913"/>
                <a:ext cx="1994090" cy="1994090"/>
              </a:xfrm>
              <a:prstGeom prst="ellips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508290-762E-CCA1-377C-52DDE8677F68}"/>
                  </a:ext>
                </a:extLst>
              </p:cNvPr>
              <p:cNvGrpSpPr/>
              <p:nvPr/>
            </p:nvGrpSpPr>
            <p:grpSpPr>
              <a:xfrm>
                <a:off x="914398" y="676122"/>
                <a:ext cx="2682458" cy="2491673"/>
                <a:chOff x="1278334" y="2278396"/>
                <a:chExt cx="2175318" cy="101621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9452A68-8714-8C50-B5C8-086119D6E821}"/>
                    </a:ext>
                  </a:extLst>
                </p:cNvPr>
                <p:cNvSpPr txBox="1"/>
                <p:nvPr/>
              </p:nvSpPr>
              <p:spPr>
                <a:xfrm>
                  <a:off x="1278334" y="2278396"/>
                  <a:ext cx="2175317" cy="101621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sz="2800" b="1">
                      <a:latin typeface="Franklin Gothic Book" panose="020B0503020102020204" pitchFamily="34" charset="0"/>
                    </a:rPr>
                    <a:t>Michael Soule</a:t>
                  </a:r>
                </a:p>
                <a:p>
                  <a:pPr algn="r"/>
                  <a:r>
                    <a:rPr lang="en-US" sz="2000">
                      <a:latin typeface="Franklin Gothic Book" panose="020B0503020102020204" pitchFamily="34" charset="0"/>
                    </a:rPr>
                    <a:t>National Director</a:t>
                  </a:r>
                </a:p>
                <a:p>
                  <a:pPr algn="r"/>
                  <a:r>
                    <a:rPr lang="en-US" sz="2000">
                      <a:latin typeface="Franklin Gothic Book" panose="020B0503020102020204" pitchFamily="34" charset="0"/>
                    </a:rPr>
                    <a:t>Sentinel Technologies</a:t>
                  </a:r>
                </a:p>
                <a:p>
                  <a:pPr algn="r"/>
                  <a:r>
                    <a:rPr lang="en-US" sz="2000">
                      <a:latin typeface="Franklin Gothic Book" panose="020B0503020102020204" pitchFamily="34" charset="0"/>
                      <a:hlinkClick r:id="rId16"/>
                    </a:rPr>
                    <a:t>misoule@sentinel.com</a:t>
                  </a:r>
                  <a:endParaRPr lang="en-US" sz="2000">
                    <a:latin typeface="Franklin Gothic Book" panose="020B0503020102020204" pitchFamily="34" charset="0"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10D44D4-4771-FA2E-ECE8-A0FE4BD75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3652" y="2349472"/>
                  <a:ext cx="0" cy="874059"/>
                </a:xfrm>
                <a:prstGeom prst="line">
                  <a:avLst/>
                </a:prstGeom>
                <a:ln w="9525">
                  <a:solidFill>
                    <a:srgbClr val="6D6E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0332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018A-FE8B-57B2-A5DE-9AE8F9D8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869584"/>
            <a:ext cx="9673086" cy="5118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DB11B9-9DFF-5DC9-7DF2-D8548E0A9B91}"/>
              </a:ext>
            </a:extLst>
          </p:cNvPr>
          <p:cNvSpPr/>
          <p:nvPr/>
        </p:nvSpPr>
        <p:spPr>
          <a:xfrm>
            <a:off x="3744191" y="1496290"/>
            <a:ext cx="4703619" cy="42325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It Depends…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Regulation?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Policy?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Good Practice?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An Admin’s Opinion?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We need context…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Over 20 settings</a:t>
            </a:r>
          </a:p>
        </p:txBody>
      </p:sp>
    </p:spTree>
    <p:extLst>
      <p:ext uri="{BB962C8B-B14F-4D97-AF65-F5344CB8AC3E}">
        <p14:creationId xmlns:p14="http://schemas.microsoft.com/office/powerpoint/2010/main" val="4163526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5DE7A-43EF-2131-C96C-5C7960C920AC}"/>
              </a:ext>
            </a:extLst>
          </p:cNvPr>
          <p:cNvGrpSpPr/>
          <p:nvPr/>
        </p:nvGrpSpPr>
        <p:grpSpPr>
          <a:xfrm>
            <a:off x="76200" y="609600"/>
            <a:ext cx="2947657" cy="523220"/>
            <a:chOff x="83291" y="767580"/>
            <a:chExt cx="4177554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BE76F-F3D9-5029-B55D-7F94A346A978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Starting with </a:t>
              </a:r>
              <a:r>
                <a:rPr lang="en-US" sz="1600" b="1" dirty="0">
                  <a:latin typeface="Franklin Gothic Medium" panose="020B0603020102020204" pitchFamily="34" charset="0"/>
                </a:rPr>
                <a:t>monthly</a:t>
              </a:r>
              <a:r>
                <a:rPr lang="en-US" sz="1600" b="1" dirty="0">
                  <a:latin typeface="Franklin Gothic Book" panose="020B0503020102020204" pitchFamily="34" charset="0"/>
                </a:rPr>
                <a:t> is great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understand the…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4759F7-59A4-9C69-9AF7-4D1623DBDF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DAABCA-6A2F-5BB9-9A80-C80A444B316B}"/>
              </a:ext>
            </a:extLst>
          </p:cNvPr>
          <p:cNvSpPr/>
          <p:nvPr/>
        </p:nvSpPr>
        <p:spPr>
          <a:xfrm>
            <a:off x="249128" y="3989985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Business Growth outline">
            <a:extLst>
              <a:ext uri="{FF2B5EF4-FFF2-40B4-BE49-F238E27FC236}">
                <a16:creationId xmlns:a16="http://schemas.microsoft.com/office/drawing/2014/main" id="{2C34EAB5-6424-45F6-F610-7421076D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84" y="4012845"/>
            <a:ext cx="868680" cy="86868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8966CE-1593-71E1-01F0-948EBFFF3277}"/>
              </a:ext>
            </a:extLst>
          </p:cNvPr>
          <p:cNvSpPr/>
          <p:nvPr/>
        </p:nvSpPr>
        <p:spPr>
          <a:xfrm>
            <a:off x="249128" y="1371523"/>
            <a:ext cx="2514600" cy="914400"/>
          </a:xfrm>
          <a:prstGeom prst="roundRect">
            <a:avLst/>
          </a:prstGeom>
          <a:solidFill>
            <a:srgbClr val="D1D3D4"/>
          </a:solidFill>
          <a:ln>
            <a:solidFill>
              <a:srgbClr val="729B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7C60-7A76-080F-D20E-379D5E5FCE6E}"/>
              </a:ext>
            </a:extLst>
          </p:cNvPr>
          <p:cNvSpPr txBox="1"/>
          <p:nvPr/>
        </p:nvSpPr>
        <p:spPr>
          <a:xfrm>
            <a:off x="1298807" y="1597891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Changes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F6390-09B3-DBD7-F04E-FF42DFA6C7D2}"/>
              </a:ext>
            </a:extLst>
          </p:cNvPr>
          <p:cNvSpPr txBox="1"/>
          <p:nvPr/>
        </p:nvSpPr>
        <p:spPr>
          <a:xfrm>
            <a:off x="1298807" y="4216353"/>
            <a:ext cx="146492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E6CE-56BE-2AD4-FCF4-C3CE6263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that necessary?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D3BF6-1803-CEEB-5E77-C2632B4F608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506428" y="2285923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C3537052-C9F5-CEF0-7024-A7016F702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84" y="1394383"/>
            <a:ext cx="868680" cy="8686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3996F43-BD39-3859-98CF-8961CEB4004D}"/>
              </a:ext>
            </a:extLst>
          </p:cNvPr>
          <p:cNvGrpSpPr/>
          <p:nvPr/>
        </p:nvGrpSpPr>
        <p:grpSpPr>
          <a:xfrm>
            <a:off x="249128" y="2680754"/>
            <a:ext cx="2514600" cy="914400"/>
            <a:chOff x="166002" y="2268572"/>
            <a:chExt cx="2514600" cy="914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90EFC3-1152-F00F-705C-FB1FC7EBEF09}"/>
                </a:ext>
              </a:extLst>
            </p:cNvPr>
            <p:cNvSpPr/>
            <p:nvPr/>
          </p:nvSpPr>
          <p:spPr>
            <a:xfrm>
              <a:off x="166002" y="2268572"/>
              <a:ext cx="2514600" cy="914400"/>
            </a:xfrm>
            <a:prstGeom prst="roundRect">
              <a:avLst/>
            </a:prstGeom>
            <a:solidFill>
              <a:srgbClr val="D1D3D4"/>
            </a:solidFill>
            <a:ln>
              <a:solidFill>
                <a:srgbClr val="729B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35C83-6E69-AD74-8160-82A390B2C371}"/>
                </a:ext>
              </a:extLst>
            </p:cNvPr>
            <p:cNvSpPr txBox="1"/>
            <p:nvPr/>
          </p:nvSpPr>
          <p:spPr>
            <a:xfrm>
              <a:off x="1215681" y="2494940"/>
              <a:ext cx="14649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Franklin Gothic Book" panose="020B0503020102020204" pitchFamily="34" charset="0"/>
                </a:rPr>
                <a:t>Impact</a:t>
              </a:r>
            </a:p>
          </p:txBody>
        </p:sp>
        <p:pic>
          <p:nvPicPr>
            <p:cNvPr id="36" name="Graphic 35" descr="Ripple outline">
              <a:extLst>
                <a:ext uri="{FF2B5EF4-FFF2-40B4-BE49-F238E27FC236}">
                  <a16:creationId xmlns:a16="http://schemas.microsoft.com/office/drawing/2014/main" id="{3F79830F-1C73-43F4-AF74-16559B71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658" y="2291432"/>
              <a:ext cx="868680" cy="868680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AEE980-A000-5E12-2670-509E4F20252D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>
            <a:off x="1506428" y="3595154"/>
            <a:ext cx="0" cy="394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6CB51C-7EB2-0F8B-BDB5-3551CAAADD8F}"/>
              </a:ext>
            </a:extLst>
          </p:cNvPr>
          <p:cNvSpPr txBox="1"/>
          <p:nvPr/>
        </p:nvSpPr>
        <p:spPr>
          <a:xfrm>
            <a:off x="7904019" y="1371523"/>
            <a:ext cx="4211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Managed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Guidance prioritizing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Support implementing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Improved security posture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70CFC-EC9B-176E-8E2E-F6C9DD3A77EF}"/>
              </a:ext>
            </a:extLst>
          </p:cNvPr>
          <p:cNvGrpSpPr/>
          <p:nvPr/>
        </p:nvGrpSpPr>
        <p:grpSpPr>
          <a:xfrm>
            <a:off x="7904019" y="609600"/>
            <a:ext cx="4211782" cy="523220"/>
            <a:chOff x="83291" y="767580"/>
            <a:chExt cx="4177554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FC6294-AD76-522F-31B4-522C612639C6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Sentinel will manage this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You benefit from…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130DC0-7484-6AE7-9D1E-D650618615F9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9094-BB68-122C-8D4F-8A55C2116A78}"/>
              </a:ext>
            </a:extLst>
          </p:cNvPr>
          <p:cNvGrpSpPr/>
          <p:nvPr/>
        </p:nvGrpSpPr>
        <p:grpSpPr>
          <a:xfrm>
            <a:off x="3234454" y="868631"/>
            <a:ext cx="4461746" cy="4640426"/>
            <a:chOff x="7321595" y="1600777"/>
            <a:chExt cx="4365724" cy="4540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514B56-3C57-28F0-8757-98F9A4145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08" b="94841"/>
            <a:stretch/>
          </p:blipFill>
          <p:spPr>
            <a:xfrm>
              <a:off x="7321595" y="1600777"/>
              <a:ext cx="4365724" cy="2279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618D71-063E-29FD-3D81-C3EC6BE85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781"/>
            <a:stretch/>
          </p:blipFill>
          <p:spPr>
            <a:xfrm>
              <a:off x="7321595" y="1828723"/>
              <a:ext cx="4365724" cy="43126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0188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4F99-9C20-F414-8170-6468C0DE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 this misconfigured?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6C82C-DAE8-7059-40CB-27AB86612763}"/>
              </a:ext>
            </a:extLst>
          </p:cNvPr>
          <p:cNvSpPr txBox="1"/>
          <p:nvPr/>
        </p:nvSpPr>
        <p:spPr>
          <a:xfrm>
            <a:off x="1870363" y="2274838"/>
            <a:ext cx="8451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Gartner predicts that through 2025, more than </a:t>
            </a:r>
            <a:r>
              <a:rPr lang="en-US" sz="3600" b="1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99% of cloud breaches</a:t>
            </a:r>
            <a:r>
              <a:rPr lang="en-US" sz="3600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</a:rPr>
              <a:t>will be traced back to </a:t>
            </a:r>
            <a:r>
              <a:rPr lang="en-US" sz="3600" b="1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preventable misconfigurations</a:t>
            </a:r>
            <a:r>
              <a:rPr lang="en-US" sz="3600" dirty="0">
                <a:solidFill>
                  <a:srgbClr val="296AB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3600" dirty="0">
                <a:latin typeface="Franklin Gothic Medium" panose="020B0603020102020204" pitchFamily="34" charset="0"/>
              </a:rPr>
              <a:t>or mistakes by end users.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14247-BE4D-FC06-19FD-4474D795A502}"/>
              </a:ext>
            </a:extLst>
          </p:cNvPr>
          <p:cNvSpPr txBox="1"/>
          <p:nvPr/>
        </p:nvSpPr>
        <p:spPr>
          <a:xfrm>
            <a:off x="76200" y="6062990"/>
            <a:ext cx="6982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Franklin Gothic Book" panose="020B0503020102020204" pitchFamily="34" charset="0"/>
              </a:rPr>
              <a:t>https://venturebeat.com/business/takeaways-from-gartners-2021-hype-cycle-for-cloud-security-report/</a:t>
            </a:r>
          </a:p>
        </p:txBody>
      </p:sp>
    </p:spTree>
    <p:extLst>
      <p:ext uri="{BB962C8B-B14F-4D97-AF65-F5344CB8AC3E}">
        <p14:creationId xmlns:p14="http://schemas.microsoft.com/office/powerpoint/2010/main" val="27002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AC35-10D3-6931-6181-645E5E8F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F9FDD-3D9F-1544-C35B-4969BBB3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90" y="762000"/>
            <a:ext cx="473202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16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1026" name="Picture 2" descr="Illustration of the strengths and preferred authentication methods in Microsoft Entra ID.">
            <a:extLst>
              <a:ext uri="{FF2B5EF4-FFF2-40B4-BE49-F238E27FC236}">
                <a16:creationId xmlns:a16="http://schemas.microsoft.com/office/drawing/2014/main" id="{80DED83E-3D31-6B3D-4213-5064EB4C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" y="1212194"/>
            <a:ext cx="5853933" cy="27432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5EC55C-5377-5D31-FA4D-FFC5F6E33866}"/>
              </a:ext>
            </a:extLst>
          </p:cNvPr>
          <p:cNvGrpSpPr/>
          <p:nvPr/>
        </p:nvGrpSpPr>
        <p:grpSpPr>
          <a:xfrm>
            <a:off x="76200" y="609600"/>
            <a:ext cx="5867400" cy="523220"/>
            <a:chOff x="83291" y="767580"/>
            <a:chExt cx="4177554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930EA-B33D-1536-5BBC-4589273D4525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Provider Guidance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Microsoft’s guidance for authentication methods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EDBB31-4921-C7D8-9AE5-B8A22ECE11D0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14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057-6B55-FA10-12C6-5B2846B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 How do we get more context?</a:t>
            </a:r>
          </a:p>
        </p:txBody>
      </p:sp>
      <p:pic>
        <p:nvPicPr>
          <p:cNvPr id="1026" name="Picture 2" descr="Illustration of the strengths and preferred authentication methods in Microsoft Entra ID.">
            <a:extLst>
              <a:ext uri="{FF2B5EF4-FFF2-40B4-BE49-F238E27FC236}">
                <a16:creationId xmlns:a16="http://schemas.microsoft.com/office/drawing/2014/main" id="{80DED83E-3D31-6B3D-4213-5064EB4C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" y="1212194"/>
            <a:ext cx="5853933" cy="27432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5EC55C-5377-5D31-FA4D-FFC5F6E33866}"/>
              </a:ext>
            </a:extLst>
          </p:cNvPr>
          <p:cNvGrpSpPr/>
          <p:nvPr/>
        </p:nvGrpSpPr>
        <p:grpSpPr>
          <a:xfrm>
            <a:off x="76200" y="609600"/>
            <a:ext cx="5867400" cy="523220"/>
            <a:chOff x="83291" y="767580"/>
            <a:chExt cx="4177554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930EA-B33D-1536-5BBC-4589273D4525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Provider Guidance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Microsoft’s guidance for authentication methods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EDBB31-4921-C7D8-9AE5-B8A22ECE11D0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4C796D-3D22-30CA-86C4-0994E05E57B8}"/>
              </a:ext>
            </a:extLst>
          </p:cNvPr>
          <p:cNvGrpSpPr/>
          <p:nvPr/>
        </p:nvGrpSpPr>
        <p:grpSpPr>
          <a:xfrm>
            <a:off x="6248400" y="609600"/>
            <a:ext cx="5867400" cy="523220"/>
            <a:chOff x="83291" y="767580"/>
            <a:chExt cx="417755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D35EA2-CB93-1033-7B2D-E625C40D7163}"/>
                </a:ext>
              </a:extLst>
            </p:cNvPr>
            <p:cNvSpPr txBox="1"/>
            <p:nvPr/>
          </p:nvSpPr>
          <p:spPr>
            <a:xfrm>
              <a:off x="83291" y="767580"/>
              <a:ext cx="41775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b="1" dirty="0">
                  <a:latin typeface="Franklin Gothic Book" panose="020B0503020102020204" pitchFamily="34" charset="0"/>
                </a:rPr>
                <a:t>Federal Agency Guidance</a:t>
              </a:r>
              <a:endParaRPr lang="en-US" sz="16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Cybersecurity &amp; Infrastructure Security Agency’s (CISA) guidance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96E96B-F33A-A259-3196-040C72E20A40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" y="1290800"/>
              <a:ext cx="4177554" cy="0"/>
            </a:xfrm>
            <a:prstGeom prst="line">
              <a:avLst/>
            </a:prstGeom>
            <a:ln w="9525">
              <a:solidFill>
                <a:srgbClr val="6D6E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ACF92-5DF8-ED89-4B2B-873880D3A1CE}"/>
              </a:ext>
            </a:extLst>
          </p:cNvPr>
          <p:cNvGrpSpPr/>
          <p:nvPr/>
        </p:nvGrpSpPr>
        <p:grpSpPr>
          <a:xfrm>
            <a:off x="6248400" y="1212194"/>
            <a:ext cx="5867400" cy="2164122"/>
            <a:chOff x="6248400" y="1212195"/>
            <a:chExt cx="5867400" cy="21641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2019CD-9C82-B02D-F363-07837C9EC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094"/>
            <a:stretch/>
          </p:blipFill>
          <p:spPr>
            <a:xfrm>
              <a:off x="6248400" y="1212195"/>
              <a:ext cx="5867400" cy="1042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7BBC72-48C7-CE4D-FDED-F31C5C04E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126"/>
            <a:stretch/>
          </p:blipFill>
          <p:spPr>
            <a:xfrm>
              <a:off x="6248400" y="2333943"/>
              <a:ext cx="5853933" cy="1042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247997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Presentation-Sentinel.potx  -  version 4.0: 1/10/2023 13:58  -  Read-Only" id="{1D238F8C-EF5A-40E0-A4B9-4872ED8CDBFB}" vid="{98AFE152-6B45-451D-956A-C3305CB1A3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fdb3e55-2752-45d4-865c-0b9390525b6c}" enabled="1" method="Standard" siteId="{6d7e2966-adf8-4593-9945-d9ec3af61a7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_Presentation-Sentinel</Template>
  <TotalTime>0</TotalTime>
  <Words>894</Words>
  <Application>Microsoft Office PowerPoint</Application>
  <PresentationFormat>Widescreen</PresentationFormat>
  <Paragraphs>215</Paragraphs>
  <Slides>50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Consolas</vt:lpstr>
      <vt:lpstr>Franklin Gothic Book</vt:lpstr>
      <vt:lpstr>Franklin Gothic Demi</vt:lpstr>
      <vt:lpstr>Franklin Gothic Heavy</vt:lpstr>
      <vt:lpstr>Franklin Gothic Medium</vt:lpstr>
      <vt:lpstr>Simple Layouts</vt:lpstr>
      <vt:lpstr>Is This Misconfigured?</vt:lpstr>
      <vt:lpstr>Is This Misconfigured?</vt:lpstr>
      <vt:lpstr>Is This Misconfigured?</vt:lpstr>
      <vt:lpstr>Is This Misconfigured?</vt:lpstr>
      <vt:lpstr>Is This Misconfigured?</vt:lpstr>
      <vt:lpstr>Is this misconfigured?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 How do we get more context?</vt:lpstr>
      <vt:lpstr>What is Continuous Integration?</vt:lpstr>
      <vt:lpstr>What is Continuous Integration?</vt:lpstr>
      <vt:lpstr>What is Continuous Integration?</vt:lpstr>
      <vt:lpstr>What does Continuous Integration look like?</vt:lpstr>
      <vt:lpstr>What does Continuous Integration look like?</vt:lpstr>
      <vt:lpstr>What does Continuous Integration look like?</vt:lpstr>
      <vt:lpstr>What does Continuous Integration look like?</vt:lpstr>
      <vt:lpstr>What does Continuous Integration look like?</vt:lpstr>
      <vt:lpstr>What does Continuous Integration look like?</vt:lpstr>
      <vt:lpstr>What about automating tests?</vt:lpstr>
      <vt:lpstr>What is Maester?</vt:lpstr>
      <vt:lpstr>What is Maester?</vt:lpstr>
      <vt:lpstr>What is Maester?</vt:lpstr>
      <vt:lpstr>What is Maester?</vt:lpstr>
      <vt:lpstr>What is Maester?</vt:lpstr>
      <vt:lpstr>What is Maester?</vt:lpstr>
      <vt:lpstr>What does Continuous Integration look like?</vt:lpstr>
      <vt:lpstr>How can we make it faster?</vt:lpstr>
      <vt:lpstr>How can we make it faster?</vt:lpstr>
      <vt:lpstr>How can we make it faster?</vt:lpstr>
      <vt:lpstr>How can we make it faster?</vt:lpstr>
      <vt:lpstr>How can we make it faster?</vt:lpstr>
      <vt:lpstr>How can we make it faster?</vt:lpstr>
      <vt:lpstr>How can we make it faster?</vt:lpstr>
      <vt:lpstr>How can we make it faster?</vt:lpstr>
      <vt:lpstr>Is that necessary?</vt:lpstr>
      <vt:lpstr>Is that necessary?</vt:lpstr>
      <vt:lpstr>Is that necessary?</vt:lpstr>
      <vt:lpstr>Is that necessary?</vt:lpstr>
      <vt:lpstr>Is that necessary?</vt:lpstr>
      <vt:lpstr>Is that necessary?</vt:lpstr>
      <vt:lpstr>Is this misconfigured?</vt:lpstr>
      <vt:lpstr>Who is Michael Soule?</vt:lpstr>
      <vt:lpstr>Is that necessary?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2024-12-13T18:55:51Z</dcterms:created>
  <dcterms:modified xsi:type="dcterms:W3CDTF">2024-12-13T18:57:34Z</dcterms:modified>
</cp:coreProperties>
</file>